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jpeg" ContentType="image/jpeg"/>
  <Default Extension="rels" ContentType="application/vnd.openxmlformats-package.relationships+xml"/>
  <Default Extension="wmf" ContentType="image/x-wmf"/>
  <Default Extension="xml" ContentType="application/xml"/>
  <Default Extension="wdp" ContentType="image/vnd.ms-photo"/>
  <Default Extension="gif" ContentType="image/gif"/>
  <Default Extension="jpg" ContentType="image/jpeg"/>
  <Override PartName="/ppt/slides/slide23.xml" ContentType="application/vnd.openxmlformats-officedocument.presentationml.slide+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Layouts/slideLayout7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notesSlides/notesSlide1.xml" ContentType="application/vnd.openxmlformats-officedocument.presentationml.notesSlide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.xml" ContentType="application/vnd.openxmlformats-officedocument.presentationml.slideLayout+xml"/>
  <Override PartName="/ppt/media/image50.jpg" ContentType="image/jpg"/>
  <Override PartName="/ppt/media/image54.jpg" ContentType="image/jpg"/>
  <Override PartName="/ppt/media/image55.jpg" ContentType="image/jpg"/>
  <Override PartName="/ppt/media/image57.jpg" ContentType="image/jpg"/>
  <Override PartName="/ppt/media/image58.jpg" ContentType="image/jpg"/>
  <Override PartName="/ppt/media/image59.jpg" ContentType="image/jpg"/>
  <Override PartName="/ppt/media/image60.jpg" ContentType="image/jpg"/>
  <Override PartName="/ppt/media/image61.jpg" ContentType="image/jpg"/>
  <Override PartName="/ppt/media/image62.jpg" ContentType="image/jpg"/>
  <Override PartName="/ppt/media/image63.jpg" ContentType="image/jpg"/>
  <Override PartName="/ppt/media/image64.jpg" ContentType="image/jpg"/>
  <Override PartName="/ppt/media/image65.jpg" ContentType="image/jpg"/>
  <Override PartName="/ppt/media/image66.jpg" ContentType="image/jpg"/>
  <Override PartName="/ppt/media/image67.jpg" ContentType="image/jpg"/>
  <Override PartName="/ppt/media/image68.jpg" ContentType="image/jpg"/>
  <Override PartName="/ppt/media/image69.jpg" ContentType="image/jpg"/>
  <Override PartName="/ppt/media/image72.jpg" ContentType="image/jpg"/>
  <Override PartName="/ppt/media/image74.jpg" ContentType="image/jpg"/>
  <Override PartName="/ppt/media/image75.jpg" ContentType="image/jpg"/>
  <Override PartName="/ppt/media/image76.jpg" ContentType="image/jpg"/>
  <Override PartName="/ppt/media/image77.jpg" ContentType="image/jpg"/>
  <Override PartName="/ppt/webextensions/webextension1.xml" ContentType="application/vnd.ms-office.webextension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media/image12.jpg" ContentType="image/jpg"/>
  <Override PartName="/ppt/media/image13.jpg" ContentType="image/jpg"/>
  <Override PartName="/ppt/media/image15.jpg" ContentType="image/jpg"/>
  <Override PartName="/ppt/webextensions/taskpanes.xml" ContentType="application/vnd.ms-office.webextensiontaskpanes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ppt/tags/tag1.xml" ContentType="application/vnd.openxmlformats-officedocument.presentationml.tags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openxmlformats.org/officeDocument/2006/relationships/custom-properties" Target="docProps/custom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66" r:id="rId2"/>
  </p:sldMasterIdLst>
  <p:notesMasterIdLst>
    <p:notesMasterId r:id="rId49"/>
  </p:notesMasterIdLst>
  <p:handoutMasterIdLst>
    <p:handoutMasterId r:id="rId50"/>
  </p:handoutMasterIdLst>
  <p:sldIdLst>
    <p:sldId id="369" r:id="rId3"/>
    <p:sldId id="300" r:id="rId4"/>
    <p:sldId id="304" r:id="rId5"/>
    <p:sldId id="305" r:id="rId6"/>
    <p:sldId id="370" r:id="rId7"/>
    <p:sldId id="374" r:id="rId8"/>
    <p:sldId id="375" r:id="rId9"/>
    <p:sldId id="351" r:id="rId10"/>
    <p:sldId id="352" r:id="rId11"/>
    <p:sldId id="353" r:id="rId12"/>
    <p:sldId id="354" r:id="rId13"/>
    <p:sldId id="355" r:id="rId14"/>
    <p:sldId id="371" r:id="rId15"/>
    <p:sldId id="372" r:id="rId16"/>
    <p:sldId id="373" r:id="rId17"/>
    <p:sldId id="377" r:id="rId18"/>
    <p:sldId id="376" r:id="rId19"/>
    <p:sldId id="267" r:id="rId20"/>
    <p:sldId id="275" r:id="rId21"/>
    <p:sldId id="279" r:id="rId22"/>
    <p:sldId id="284" r:id="rId23"/>
    <p:sldId id="291" r:id="rId24"/>
    <p:sldId id="293" r:id="rId25"/>
    <p:sldId id="294" r:id="rId26"/>
    <p:sldId id="478" r:id="rId27"/>
    <p:sldId id="259" r:id="rId28"/>
    <p:sldId id="260" r:id="rId29"/>
    <p:sldId id="263" r:id="rId30"/>
    <p:sldId id="264" r:id="rId31"/>
    <p:sldId id="265" r:id="rId32"/>
    <p:sldId id="262" r:id="rId33"/>
    <p:sldId id="378" r:id="rId34"/>
    <p:sldId id="269" r:id="rId35"/>
    <p:sldId id="270" r:id="rId36"/>
    <p:sldId id="271" r:id="rId37"/>
    <p:sldId id="272" r:id="rId38"/>
    <p:sldId id="273" r:id="rId39"/>
    <p:sldId id="386" r:id="rId40"/>
    <p:sldId id="476" r:id="rId41"/>
    <p:sldId id="477" r:id="rId42"/>
    <p:sldId id="380" r:id="rId43"/>
    <p:sldId id="383" r:id="rId44"/>
    <p:sldId id="387" r:id="rId45"/>
    <p:sldId id="381" r:id="rId46"/>
    <p:sldId id="382" r:id="rId47"/>
    <p:sldId id="388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4CBD1"/>
    <a:srgbClr val="E5E5E5"/>
    <a:srgbClr val="42A1AA"/>
    <a:srgbClr val="62B854"/>
    <a:srgbClr val="00CCFF"/>
    <a:srgbClr val="FF0066"/>
    <a:srgbClr val="CE67BA"/>
    <a:srgbClr val="F7F6ED"/>
    <a:srgbClr val="FBF9F7"/>
    <a:srgbClr val="FAF7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9" d="100"/>
          <a:sy n="69" d="100"/>
        </p:scale>
        <p:origin x="696" y="-6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53" d="100"/>
          <a:sy n="53" d="100"/>
        </p:scale>
        <p:origin x="2844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handoutMaster" Target="handoutMasters/handoutMaster1.xml"/><Relationship Id="rId55" Type="http://schemas.openxmlformats.org/officeDocument/2006/relationships/customXml" Target="../customXml/item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theme" Target="theme/theme1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customXml" Target="../customXml/item2.xml"/><Relationship Id="rId8" Type="http://schemas.openxmlformats.org/officeDocument/2006/relationships/slide" Target="slides/slide6.xml"/><Relationship Id="rId51" Type="http://schemas.openxmlformats.org/officeDocument/2006/relationships/presProps" Target="pres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notesMaster" Target="notesMasters/notesMaster1.xml"/><Relationship Id="rId57" Type="http://schemas.openxmlformats.org/officeDocument/2006/relationships/customXml" Target="../customXml/item3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2EB1B7-EE99-44B3-A55F-FCC1DD0E781A}" type="datetimeFigureOut">
              <a:rPr lang="en-IN" smtClean="0"/>
              <a:t>03-08-2021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0819475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C5C4F4-AF0C-4F99-8127-B81D796E0DD4}" type="datetimeFigureOut">
              <a:rPr lang="en-IN" smtClean="0"/>
              <a:t>03-08-2021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71DB64-566E-4578-8D5E-FCBF81E11D8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529866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1C601F-AC5D-4ED2-9DEB-928F8C26E52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6469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8614" y="382682"/>
            <a:ext cx="10889566" cy="707512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>
            <a:noAutofit/>
          </a:bodyPr>
          <a:lstStyle>
            <a:lvl1pPr>
              <a:defRPr lang="en-US" sz="5400" b="0" kern="1200" dirty="0">
                <a:solidFill>
                  <a:srgbClr val="C00000"/>
                </a:solidFill>
                <a:latin typeface="Berlin Sans FB Demi" panose="020E0802020502020306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68288" indent="-268288">
              <a:defRPr>
                <a:latin typeface="Berlin Sans FB" panose="020E0602020502020306" pitchFamily="34" charset="0"/>
                <a:cs typeface="Arial" panose="020B0604020202020204" pitchFamily="34" charset="0"/>
              </a:defRPr>
            </a:lvl1pPr>
            <a:lvl2pPr>
              <a:defRPr>
                <a:latin typeface="Berlin Sans FB" panose="020E0602020502020306" pitchFamily="34" charset="0"/>
                <a:cs typeface="Arial" panose="020B0604020202020204" pitchFamily="34" charset="0"/>
              </a:defRPr>
            </a:lvl2pPr>
            <a:lvl3pPr>
              <a:defRPr>
                <a:latin typeface="Berlin Sans FB" panose="020E0602020502020306" pitchFamily="34" charset="0"/>
                <a:cs typeface="Arial" panose="020B0604020202020204" pitchFamily="34" charset="0"/>
              </a:defRPr>
            </a:lvl3pPr>
            <a:lvl4pPr>
              <a:defRPr>
                <a:latin typeface="Berlin Sans FB" panose="020E0602020502020306" pitchFamily="34" charset="0"/>
                <a:cs typeface="Arial" panose="020B0604020202020204" pitchFamily="34" charset="0"/>
              </a:defRPr>
            </a:lvl4pPr>
            <a:lvl5pPr>
              <a:defRPr>
                <a:latin typeface="Berlin Sans FB" panose="020E0602020502020306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435525E-992E-43FD-8139-31ACE6DB76DF}" type="slidenum">
              <a:rPr kumimoji="0" lang="en-US" sz="16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58295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845F5A-061D-4825-9AE9-D7794091C6CF}" type="slidenum">
              <a:rPr kumimoji="0" lang="en-US" sz="16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83288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fld id="{D435525E-992E-43FD-8139-31ACE6DB76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3196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8/3/2021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387" b="0" i="0">
                <a:solidFill>
                  <a:srgbClr val="22373A"/>
                </a:solidFill>
                <a:latin typeface="Microsoft Sans Serif"/>
                <a:cs typeface="Microsoft Sans Serif"/>
              </a:defRPr>
            </a:lvl1pPr>
          </a:lstStyle>
          <a:p>
            <a:pPr marL="168623">
              <a:lnSpc>
                <a:spcPts val="1526"/>
              </a:lnSpc>
            </a:pPr>
            <a:fld id="{81D60167-4931-47E6-BA6A-407CBD079E47}" type="slidenum">
              <a:rPr lang="en-US" spc="-40" smtClean="0"/>
              <a:pPr marL="168623">
                <a:lnSpc>
                  <a:spcPts val="1526"/>
                </a:lnSpc>
              </a:pPr>
              <a:t>‹#›</a:t>
            </a:fld>
            <a:endParaRPr lang="en-US" spc="-40" dirty="0"/>
          </a:p>
        </p:txBody>
      </p:sp>
    </p:spTree>
    <p:extLst>
      <p:ext uri="{BB962C8B-B14F-4D97-AF65-F5344CB8AC3E}">
        <p14:creationId xmlns:p14="http://schemas.microsoft.com/office/powerpoint/2010/main" val="18764380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8614" y="382682"/>
            <a:ext cx="10889566" cy="707512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435525E-992E-43FD-8139-31ACE6DB76DF}" type="slidenum">
              <a:rPr kumimoji="0" lang="en-US" sz="16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39989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7094A5-EB6F-441D-88F8-CD7A30C847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8760" y="1591056"/>
            <a:ext cx="5705856" cy="3264408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7CE1E3-3929-42A6-81B7-056BD88EF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28616"/>
            <a:ext cx="5705856" cy="996696"/>
          </a:xfrm>
        </p:spPr>
        <p:txBody>
          <a:bodyPr/>
          <a:lstStyle>
            <a:lvl1pPr marL="0" indent="0" algn="l">
              <a:buNone/>
              <a:defRPr sz="2400" cap="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E951E3-0794-422C-AF76-0AD4A7FB1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C04E684-10F4-4CC3-A0B9-F03AA7BE37CF}" type="datetimeFigureOut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8/3/2021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4EBFA8-0291-4D77-A9D9-B17FC2382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7AC4D4-C4EE-4624-A329-C608A1D5A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845F5A-061D-4825-9AE9-D7794091C6CF}" type="slidenum">
              <a:rPr kumimoji="0" lang="en-US" sz="16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7705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845F5A-061D-4825-9AE9-D7794091C6CF}" type="slidenum">
              <a:rPr kumimoji="0" lang="en-US" sz="16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32473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5072" y="914405"/>
            <a:ext cx="10520928" cy="5408741"/>
          </a:xfrm>
          <a:prstGeom prst="rect">
            <a:avLst/>
          </a:prstGeom>
        </p:spPr>
        <p:txBody>
          <a:bodyPr lIns="91429" tIns="45714" rIns="91429" bIns="45714"/>
          <a:lstStyle>
            <a:lvl1pPr>
              <a:defRPr sz="2000">
                <a:latin typeface="Cambria" pitchFamily="18" charset="0"/>
              </a:defRPr>
            </a:lvl1pPr>
            <a:lvl2pPr>
              <a:defRPr sz="1800">
                <a:latin typeface="Cambria" pitchFamily="18" charset="0"/>
              </a:defRPr>
            </a:lvl2pPr>
            <a:lvl3pPr>
              <a:defRPr sz="1800">
                <a:latin typeface="Cambria" pitchFamily="18" charset="0"/>
              </a:defRPr>
            </a:lvl3pPr>
            <a:lvl4pPr>
              <a:defRPr sz="1800">
                <a:latin typeface="Cambria" pitchFamily="18" charset="0"/>
              </a:defRPr>
            </a:lvl4pPr>
            <a:lvl5pPr>
              <a:defRPr sz="1800">
                <a:latin typeface="Cambria" pitchFamily="18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39937015"/>
      </p:ext>
    </p:extLst>
  </p:cSld>
  <p:clrMapOvr>
    <a:masterClrMapping/>
  </p:clrMapOvr>
  <p:transition spd="slow">
    <p:push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961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8BD707-D9CF-40AE-B4C6-C98DA3205C09}" type="datetimeFigureOut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8/3/2021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sz="16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sz="1600" b="1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35164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9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64235" y="365126"/>
            <a:ext cx="10889566" cy="707512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4234" y="1252025"/>
            <a:ext cx="11254154" cy="49249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56826" y="6338794"/>
            <a:ext cx="632080" cy="41163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vert="horz" lIns="91440" tIns="45720" rIns="91440" bIns="45720" rtlCol="0" anchor="ctr"/>
          <a:lstStyle>
            <a:lvl1pPr algn="ctr">
              <a:defRPr sz="1600" b="1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435525E-992E-43FD-8139-31ACE6DB76DF}" type="slidenum">
              <a:rPr kumimoji="0" lang="en-US" sz="16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7134" y="203295"/>
            <a:ext cx="817891" cy="707512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51369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4" r:id="rId2"/>
    <p:sldLayoutId id="2147483665" r:id="rId3"/>
    <p:sldLayoutId id="2147483674" r:id="rId4"/>
  </p:sldLayoutIdLst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5400" b="0" kern="1200" dirty="0">
          <a:solidFill>
            <a:srgbClr val="C00000"/>
          </a:solidFill>
          <a:latin typeface="Berlin Sans FB Demi" panose="020E0802020502020306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4">
            <a:lumMod val="75000"/>
          </a:schemeClr>
        </a:buClr>
        <a:buFont typeface="Wingdings" panose="05000000000000000000" pitchFamily="2" charset="2"/>
        <a:buChar char="§"/>
        <a:defRPr sz="2800" kern="1200">
          <a:solidFill>
            <a:schemeClr val="accent5">
              <a:lumMod val="50000"/>
            </a:schemeClr>
          </a:solidFill>
          <a:latin typeface="Berlin Sans FB" panose="020E0602020502020306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accent5">
              <a:lumMod val="50000"/>
            </a:schemeClr>
          </a:solidFill>
          <a:latin typeface="Berlin Sans FB" panose="020E0602020502020306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5">
              <a:lumMod val="50000"/>
            </a:schemeClr>
          </a:solidFill>
          <a:latin typeface="Berlin Sans FB" panose="020E0602020502020306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5">
              <a:lumMod val="50000"/>
            </a:schemeClr>
          </a:solidFill>
          <a:latin typeface="Berlin Sans FB" panose="020E0602020502020306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5">
              <a:lumMod val="50000"/>
            </a:schemeClr>
          </a:solidFill>
          <a:latin typeface="Berlin Sans FB" panose="020E0602020502020306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64235" y="365126"/>
            <a:ext cx="10889566" cy="7075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4234" y="1252025"/>
            <a:ext cx="11254154" cy="49249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56826" y="6338794"/>
            <a:ext cx="632080" cy="41163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vert="horz" lIns="91440" tIns="45720" rIns="91440" bIns="45720" rtlCol="0" anchor="ctr"/>
          <a:lstStyle>
            <a:lvl1pPr algn="ctr">
              <a:defRPr sz="1600" b="1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435525E-992E-43FD-8139-31ACE6DB76DF}" type="slidenum">
              <a:rPr kumimoji="0" lang="en-US" sz="16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7134" y="203295"/>
            <a:ext cx="817891" cy="707512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34594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9" r:id="rId2"/>
    <p:sldLayoutId id="2147483670" r:id="rId3"/>
    <p:sldLayoutId id="2147483671" r:id="rId4"/>
    <p:sldLayoutId id="2147483673" r:id="rId5"/>
  </p:sldLayoutIdLst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C00000"/>
          </a:solidFill>
          <a:latin typeface="Gill Sans MT" panose="020B0502020104020203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4">
            <a:lumMod val="75000"/>
          </a:schemeClr>
        </a:buClr>
        <a:buFont typeface="Wingdings" panose="05000000000000000000" pitchFamily="2" charset="2"/>
        <a:buChar char="§"/>
        <a:defRPr sz="2800" kern="1200">
          <a:solidFill>
            <a:schemeClr val="accent5">
              <a:lumMod val="50000"/>
            </a:schemeClr>
          </a:solidFill>
          <a:latin typeface="Gill Sans MT" panose="020B0502020104020203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accent5">
              <a:lumMod val="50000"/>
            </a:schemeClr>
          </a:solidFill>
          <a:latin typeface="Gill Sans MT" panose="020B0502020104020203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5">
              <a:lumMod val="50000"/>
            </a:schemeClr>
          </a:solidFill>
          <a:latin typeface="Gill Sans MT" panose="020B0502020104020203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5">
              <a:lumMod val="50000"/>
            </a:schemeClr>
          </a:solidFill>
          <a:latin typeface="Gill Sans MT" panose="020B0502020104020203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5">
              <a:lumMod val="50000"/>
            </a:schemeClr>
          </a:solidFill>
          <a:latin typeface="Gill Sans MT" panose="020B0502020104020203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jpg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18" Type="http://schemas.openxmlformats.org/officeDocument/2006/relationships/image" Target="../media/image3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17" Type="http://schemas.openxmlformats.org/officeDocument/2006/relationships/image" Target="../media/image31.png"/><Relationship Id="rId2" Type="http://schemas.openxmlformats.org/officeDocument/2006/relationships/image" Target="../media/image16.png"/><Relationship Id="rId16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5" Type="http://schemas.openxmlformats.org/officeDocument/2006/relationships/image" Target="../media/image29.png"/><Relationship Id="rId10" Type="http://schemas.openxmlformats.org/officeDocument/2006/relationships/image" Target="../media/image24.png"/><Relationship Id="rId19" Type="http://schemas.openxmlformats.org/officeDocument/2006/relationships/image" Target="../media/image33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11" Type="http://schemas.openxmlformats.org/officeDocument/2006/relationships/image" Target="../media/image49.png"/><Relationship Id="rId5" Type="http://schemas.openxmlformats.org/officeDocument/2006/relationships/image" Target="../media/image43.png"/><Relationship Id="rId10" Type="http://schemas.openxmlformats.org/officeDocument/2006/relationships/image" Target="../media/image48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jp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65.jpg"/><Relationship Id="rId7" Type="http://schemas.openxmlformats.org/officeDocument/2006/relationships/image" Target="../media/image69.jpg"/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8.jpg"/><Relationship Id="rId5" Type="http://schemas.openxmlformats.org/officeDocument/2006/relationships/image" Target="../media/image67.jpg"/><Relationship Id="rId10" Type="http://schemas.openxmlformats.org/officeDocument/2006/relationships/image" Target="../media/image72.jpg"/><Relationship Id="rId4" Type="http://schemas.openxmlformats.org/officeDocument/2006/relationships/image" Target="../media/image66.jpg"/><Relationship Id="rId9" Type="http://schemas.openxmlformats.org/officeDocument/2006/relationships/image" Target="../media/image71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gi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g"/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g"/><Relationship Id="rId2" Type="http://schemas.openxmlformats.org/officeDocument/2006/relationships/hyperlink" Target="http://www.anaconda.com/download/" TargetMode="Externa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09D1E4B-436A-4160-AEAF-2D2149A0A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845F5A-061D-4825-9AE9-D7794091C6CF}" type="slidenum">
              <a:rPr kumimoji="0" lang="en-US" sz="16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6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5AE863C-EDA8-4B01-8F25-4B0078E5A5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 b="7246"/>
          <a:stretch>
            <a:fillRect/>
          </a:stretch>
        </p:blipFill>
        <p:spPr bwMode="auto">
          <a:xfrm>
            <a:off x="0" y="302294"/>
            <a:ext cx="5642114" cy="6448130"/>
          </a:xfrm>
          <a:prstGeom prst="rect">
            <a:avLst/>
          </a:prstGeom>
          <a:noFill/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3A9AF716-F560-4028-A09B-B09D66FE63C6}"/>
              </a:ext>
            </a:extLst>
          </p:cNvPr>
          <p:cNvSpPr txBox="1">
            <a:spLocks/>
          </p:cNvSpPr>
          <p:nvPr/>
        </p:nvSpPr>
        <p:spPr>
          <a:xfrm>
            <a:off x="4408038" y="1080655"/>
            <a:ext cx="7783962" cy="1940841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dirty="0">
                <a:solidFill>
                  <a:srgbClr val="C00000"/>
                </a:solidFill>
                <a:latin typeface="Berlin Sans FB Demi" panose="020E0802020502020306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6000" dirty="0">
                <a:ln w="2857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Machine Learning Algorithm using Python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5EA8F7-7460-48F8-BDD3-FA9FD61532A6}"/>
              </a:ext>
            </a:extLst>
          </p:cNvPr>
          <p:cNvSpPr txBox="1"/>
          <p:nvPr/>
        </p:nvSpPr>
        <p:spPr>
          <a:xfrm>
            <a:off x="4945561" y="5415464"/>
            <a:ext cx="670891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ctr" fontAlgn="auto">
              <a:spcAft>
                <a:spcPts val="0"/>
              </a:spcAft>
              <a:buClr>
                <a:schemeClr val="accent4">
                  <a:lumMod val="75000"/>
                </a:schemeClr>
              </a:buClr>
              <a:buSzTx/>
              <a:tabLst/>
              <a:defRPr/>
            </a:pPr>
            <a:r>
              <a:rPr lang="en-US" sz="1800" dirty="0">
                <a:ln w="3175">
                  <a:noFill/>
                  <a:prstDash val="solid"/>
                </a:ln>
                <a:solidFill>
                  <a:srgbClr val="C0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Berlin Sans FB Demi" panose="020E0802020502020306" pitchFamily="34" charset="0"/>
                <a:ea typeface="+mj-ea"/>
                <a:cs typeface="Arial" panose="020B0604020202020204" pitchFamily="34" charset="0"/>
              </a:rPr>
              <a:t>Dr. Mahesh Ramalingam</a:t>
            </a:r>
          </a:p>
          <a:p>
            <a:pPr marR="0" lvl="0" algn="ctr" fontAlgn="auto">
              <a:spcAft>
                <a:spcPts val="0"/>
              </a:spcAft>
              <a:buClr>
                <a:schemeClr val="accent4">
                  <a:lumMod val="75000"/>
                </a:schemeClr>
              </a:buClr>
              <a:buSzTx/>
              <a:tabLst/>
              <a:defRPr/>
            </a:pPr>
            <a:r>
              <a:rPr lang="en-US" sz="1800" dirty="0">
                <a:ln w="3175">
                  <a:noFill/>
                  <a:prstDash val="solid"/>
                </a:ln>
                <a:solidFill>
                  <a:srgbClr val="C0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Berlin Sans FB Demi" panose="020E0802020502020306" pitchFamily="34" charset="0"/>
                <a:ea typeface="+mj-ea"/>
                <a:cs typeface="Arial" panose="020B0604020202020204" pitchFamily="34" charset="0"/>
              </a:rPr>
              <a:t>Assistant Professor &amp; Area Chairperson</a:t>
            </a:r>
          </a:p>
          <a:p>
            <a:pPr marR="0" lvl="0" algn="ctr" fontAlgn="auto">
              <a:spcAft>
                <a:spcPts val="0"/>
              </a:spcAft>
              <a:buClr>
                <a:schemeClr val="accent4">
                  <a:lumMod val="75000"/>
                </a:schemeClr>
              </a:buClr>
              <a:buSzTx/>
              <a:tabLst/>
              <a:defRPr/>
            </a:pPr>
            <a:r>
              <a:rPr lang="en-US" sz="1800" dirty="0">
                <a:ln w="3175">
                  <a:noFill/>
                  <a:prstDash val="solid"/>
                </a:ln>
                <a:solidFill>
                  <a:srgbClr val="C0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Berlin Sans FB Demi" panose="020E0802020502020306" pitchFamily="34" charset="0"/>
                <a:ea typeface="+mj-ea"/>
                <a:cs typeface="Arial" panose="020B0604020202020204" pitchFamily="34" charset="0"/>
              </a:rPr>
              <a:t>Analytics &amp; IT, IMT Hyderabad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C8E9B53-656B-434B-AFB7-40472A57C716}"/>
              </a:ext>
            </a:extLst>
          </p:cNvPr>
          <p:cNvSpPr txBox="1">
            <a:spLocks/>
          </p:cNvSpPr>
          <p:nvPr/>
        </p:nvSpPr>
        <p:spPr>
          <a:xfrm>
            <a:off x="6154220" y="4326389"/>
            <a:ext cx="4291595" cy="707512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dirty="0">
                <a:solidFill>
                  <a:srgbClr val="C00000"/>
                </a:solidFill>
                <a:latin typeface="Berlin Sans FB Demi" panose="020E0802020502020306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3600" dirty="0">
                <a:ln w="28575">
                  <a:solidFill>
                    <a:schemeClr val="bg1"/>
                  </a:solidFill>
                  <a:prstDash val="solid"/>
                </a:ln>
                <a:solidFill>
                  <a:srgbClr val="00206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Course Introduction</a:t>
            </a:r>
          </a:p>
        </p:txBody>
      </p:sp>
    </p:spTree>
    <p:extLst>
      <p:ext uri="{BB962C8B-B14F-4D97-AF65-F5344CB8AC3E}">
        <p14:creationId xmlns:p14="http://schemas.microsoft.com/office/powerpoint/2010/main" val="2546528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56995"/>
            <a:ext cx="10515600" cy="1133693"/>
          </a:xfrm>
        </p:spPr>
        <p:txBody>
          <a:bodyPr>
            <a:normAutofit/>
          </a:bodyPr>
          <a:lstStyle/>
          <a:p>
            <a:r>
              <a:rPr lang="en-US" sz="5200"/>
              <a:t>Keys to Success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2BB6668-80C2-4510-91CC-888D825A3B8A}"/>
              </a:ext>
            </a:extLst>
          </p:cNvPr>
          <p:cNvSpPr/>
          <p:nvPr/>
        </p:nvSpPr>
        <p:spPr>
          <a:xfrm>
            <a:off x="1811390" y="2812349"/>
            <a:ext cx="1264141" cy="1264141"/>
          </a:xfrm>
          <a:prstGeom prst="ellipse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0">
            <a:scrgbClr r="0" g="0" b="0"/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rgbClr r="0" g="0" b="0"/>
          </a:effectRef>
          <a:fontRef idx="minor"/>
        </p:style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81B693C3-9ABA-4CE0-8E73-498AD50AFCAE}"/>
              </a:ext>
            </a:extLst>
          </p:cNvPr>
          <p:cNvSpPr/>
          <p:nvPr/>
        </p:nvSpPr>
        <p:spPr>
          <a:xfrm>
            <a:off x="1407279" y="4470239"/>
            <a:ext cx="2072362" cy="720000"/>
          </a:xfrm>
          <a:custGeom>
            <a:avLst/>
            <a:gdLst>
              <a:gd name="connsiteX0" fmla="*/ 0 w 2072362"/>
              <a:gd name="connsiteY0" fmla="*/ 0 h 720000"/>
              <a:gd name="connsiteX1" fmla="*/ 2072362 w 2072362"/>
              <a:gd name="connsiteY1" fmla="*/ 0 h 720000"/>
              <a:gd name="connsiteX2" fmla="*/ 2072362 w 2072362"/>
              <a:gd name="connsiteY2" fmla="*/ 720000 h 720000"/>
              <a:gd name="connsiteX3" fmla="*/ 0 w 2072362"/>
              <a:gd name="connsiteY3" fmla="*/ 720000 h 720000"/>
              <a:gd name="connsiteX4" fmla="*/ 0 w 2072362"/>
              <a:gd name="connsiteY4" fmla="*/ 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72362" h="720000">
                <a:moveTo>
                  <a:pt x="0" y="0"/>
                </a:moveTo>
                <a:lnTo>
                  <a:pt x="2072362" y="0"/>
                </a:lnTo>
                <a:lnTo>
                  <a:pt x="2072362" y="720000"/>
                </a:lnTo>
                <a:lnTo>
                  <a:pt x="0" y="7200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accent2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accent2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accent2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accent2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  <a:defRPr cap="all"/>
            </a:pPr>
            <a:r>
              <a:rPr lang="en-US" sz="1900" b="1" kern="1200" cap="none" dirty="0">
                <a:latin typeface="Berlin Sans FB Demi" panose="020E0802020502020306" pitchFamily="34" charset="0"/>
              </a:rPr>
              <a:t>Come to class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DA46D64-E483-487A-9EFC-CB8ABA6C8D38}"/>
              </a:ext>
            </a:extLst>
          </p:cNvPr>
          <p:cNvSpPr/>
          <p:nvPr/>
        </p:nvSpPr>
        <p:spPr>
          <a:xfrm>
            <a:off x="4246416" y="2812349"/>
            <a:ext cx="1264141" cy="1264141"/>
          </a:xfrm>
          <a:prstGeom prst="ellipse">
            <a:avLst/>
          </a:prstGeom>
          <a:solidFill>
            <a:srgbClr val="FF0066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0">
            <a:scrgbClr r="0" g="0" b="0"/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5A5ACCEB-53BC-44F2-8925-404B4E6629B6}"/>
              </a:ext>
            </a:extLst>
          </p:cNvPr>
          <p:cNvSpPr/>
          <p:nvPr/>
        </p:nvSpPr>
        <p:spPr>
          <a:xfrm>
            <a:off x="3842305" y="4470239"/>
            <a:ext cx="2072362" cy="720000"/>
          </a:xfrm>
          <a:custGeom>
            <a:avLst/>
            <a:gdLst>
              <a:gd name="connsiteX0" fmla="*/ 0 w 2072362"/>
              <a:gd name="connsiteY0" fmla="*/ 0 h 720000"/>
              <a:gd name="connsiteX1" fmla="*/ 2072362 w 2072362"/>
              <a:gd name="connsiteY1" fmla="*/ 0 h 720000"/>
              <a:gd name="connsiteX2" fmla="*/ 2072362 w 2072362"/>
              <a:gd name="connsiteY2" fmla="*/ 720000 h 720000"/>
              <a:gd name="connsiteX3" fmla="*/ 0 w 2072362"/>
              <a:gd name="connsiteY3" fmla="*/ 720000 h 720000"/>
              <a:gd name="connsiteX4" fmla="*/ 0 w 2072362"/>
              <a:gd name="connsiteY4" fmla="*/ 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72362" h="720000">
                <a:moveTo>
                  <a:pt x="0" y="0"/>
                </a:moveTo>
                <a:lnTo>
                  <a:pt x="2072362" y="0"/>
                </a:lnTo>
                <a:lnTo>
                  <a:pt x="2072362" y="720000"/>
                </a:lnTo>
                <a:lnTo>
                  <a:pt x="0" y="7200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accent2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accent2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accent2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accent3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  <a:defRPr cap="all"/>
            </a:pPr>
            <a:r>
              <a:rPr lang="en-US" sz="1900" b="1" kern="1200" cap="none" dirty="0">
                <a:solidFill>
                  <a:srgbClr val="FF0000"/>
                </a:solidFill>
                <a:latin typeface="Berlin Sans FB Demi" panose="020E0802020502020306" pitchFamily="34" charset="0"/>
              </a:rPr>
              <a:t>Do the assignments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9B1FAC1-4664-4394-97F7-AF8F87916D21}"/>
              </a:ext>
            </a:extLst>
          </p:cNvPr>
          <p:cNvSpPr/>
          <p:nvPr/>
        </p:nvSpPr>
        <p:spPr>
          <a:xfrm>
            <a:off x="6681442" y="2812349"/>
            <a:ext cx="1264141" cy="1264141"/>
          </a:xfrm>
          <a:prstGeom prst="ellipse">
            <a:avLst/>
          </a:prstGeom>
          <a:solidFill>
            <a:srgbClr val="00B050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0">
            <a:scrgbClr r="0" g="0" b="0"/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rgbClr r="0" g="0" b="0"/>
          </a:effectRef>
          <a:fontRef idx="minor"/>
        </p:style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D36B0E10-7A01-428E-AF5B-004E90F53A67}"/>
              </a:ext>
            </a:extLst>
          </p:cNvPr>
          <p:cNvSpPr/>
          <p:nvPr/>
        </p:nvSpPr>
        <p:spPr>
          <a:xfrm>
            <a:off x="6277331" y="4470239"/>
            <a:ext cx="2072362" cy="720000"/>
          </a:xfrm>
          <a:custGeom>
            <a:avLst/>
            <a:gdLst>
              <a:gd name="connsiteX0" fmla="*/ 0 w 2072362"/>
              <a:gd name="connsiteY0" fmla="*/ 0 h 720000"/>
              <a:gd name="connsiteX1" fmla="*/ 2072362 w 2072362"/>
              <a:gd name="connsiteY1" fmla="*/ 0 h 720000"/>
              <a:gd name="connsiteX2" fmla="*/ 2072362 w 2072362"/>
              <a:gd name="connsiteY2" fmla="*/ 720000 h 720000"/>
              <a:gd name="connsiteX3" fmla="*/ 0 w 2072362"/>
              <a:gd name="connsiteY3" fmla="*/ 720000 h 720000"/>
              <a:gd name="connsiteX4" fmla="*/ 0 w 2072362"/>
              <a:gd name="connsiteY4" fmla="*/ 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72362" h="720000">
                <a:moveTo>
                  <a:pt x="0" y="0"/>
                </a:moveTo>
                <a:lnTo>
                  <a:pt x="2072362" y="0"/>
                </a:lnTo>
                <a:lnTo>
                  <a:pt x="2072362" y="720000"/>
                </a:lnTo>
                <a:lnTo>
                  <a:pt x="0" y="7200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accent2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accent2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accent2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accent4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  <a:defRPr cap="all"/>
            </a:pPr>
            <a:r>
              <a:rPr lang="en-US" sz="1900" b="1" kern="1200" cap="none" dirty="0">
                <a:solidFill>
                  <a:schemeClr val="accent6"/>
                </a:solidFill>
                <a:latin typeface="Berlin Sans FB Demi" panose="020E0802020502020306" pitchFamily="34" charset="0"/>
              </a:rPr>
              <a:t>Read the textbook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DC22D6E-A7DF-4B2B-84BD-8603E2DE4F6F}"/>
              </a:ext>
            </a:extLst>
          </p:cNvPr>
          <p:cNvSpPr/>
          <p:nvPr/>
        </p:nvSpPr>
        <p:spPr>
          <a:xfrm>
            <a:off x="9116468" y="2812349"/>
            <a:ext cx="1264141" cy="1264141"/>
          </a:xfrm>
          <a:prstGeom prst="ellipse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0">
            <a:scrgbClr r="0" g="0" b="0"/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rgbClr r="0" g="0" b="0"/>
          </a:effectRef>
          <a:fontRef idx="minor"/>
        </p:style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971F9375-0758-4B86-902E-CA291F56BE3E}"/>
              </a:ext>
            </a:extLst>
          </p:cNvPr>
          <p:cNvSpPr/>
          <p:nvPr/>
        </p:nvSpPr>
        <p:spPr>
          <a:xfrm>
            <a:off x="8712357" y="4470239"/>
            <a:ext cx="2072362" cy="720000"/>
          </a:xfrm>
          <a:custGeom>
            <a:avLst/>
            <a:gdLst>
              <a:gd name="connsiteX0" fmla="*/ 0 w 2072362"/>
              <a:gd name="connsiteY0" fmla="*/ 0 h 720000"/>
              <a:gd name="connsiteX1" fmla="*/ 2072362 w 2072362"/>
              <a:gd name="connsiteY1" fmla="*/ 0 h 720000"/>
              <a:gd name="connsiteX2" fmla="*/ 2072362 w 2072362"/>
              <a:gd name="connsiteY2" fmla="*/ 720000 h 720000"/>
              <a:gd name="connsiteX3" fmla="*/ 0 w 2072362"/>
              <a:gd name="connsiteY3" fmla="*/ 720000 h 720000"/>
              <a:gd name="connsiteX4" fmla="*/ 0 w 2072362"/>
              <a:gd name="connsiteY4" fmla="*/ 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72362" h="720000">
                <a:moveTo>
                  <a:pt x="0" y="0"/>
                </a:moveTo>
                <a:lnTo>
                  <a:pt x="2072362" y="0"/>
                </a:lnTo>
                <a:lnTo>
                  <a:pt x="2072362" y="720000"/>
                </a:lnTo>
                <a:lnTo>
                  <a:pt x="0" y="7200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accent2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accent2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accent2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accent5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  <a:defRPr cap="all"/>
            </a:pPr>
            <a:r>
              <a:rPr lang="en-US" sz="1900" b="1" kern="1200" cap="none" dirty="0">
                <a:latin typeface="Berlin Sans FB Demi" panose="020E0802020502020306" pitchFamily="34" charset="0"/>
              </a:rPr>
              <a:t>Do lots of practice problems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2186DAD-D082-4AB1-8697-EF66437455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5525E-992E-43FD-8139-31ACE6DB76DF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3272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 animBg="1"/>
      <p:bldP spid="20" grpId="0"/>
      <p:bldP spid="23" grpId="0"/>
      <p:bldP spid="2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5BA5BC-03E0-4622-A0F3-BF49F14560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614" y="382682"/>
            <a:ext cx="10889566" cy="707512"/>
          </a:xfrm>
        </p:spPr>
        <p:txBody>
          <a:bodyPr>
            <a:noAutofit/>
          </a:bodyPr>
          <a:lstStyle/>
          <a:p>
            <a:r>
              <a:rPr lang="en-US" sz="4000" dirty="0"/>
              <a:t>Do’s and Don’ts concerning to online classes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BA95D6-A008-4069-801E-955BB4937C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4234" y="1227201"/>
            <a:ext cx="11624672" cy="5317408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en-US" sz="2400" dirty="0"/>
              <a:t>Do join the class, before the actual scheduled timing and logout (end class) after the session is over. </a:t>
            </a:r>
          </a:p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en-US" sz="2400" dirty="0"/>
              <a:t>Restart your laptop/PC every day to access the online sessions more effectively </a:t>
            </a:r>
          </a:p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en-US" sz="2400" dirty="0"/>
              <a:t>Don’t blame a late submission of an assignment on technical ground. </a:t>
            </a:r>
          </a:p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en-US" sz="2400" dirty="0"/>
              <a:t>Sharing the session link with other students isn’t permissible </a:t>
            </a:r>
          </a:p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en-US" sz="2400" dirty="0"/>
              <a:t>Sharing the course content/material among other students or on digital platforms is strictly prohibited. </a:t>
            </a:r>
          </a:p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en-US" sz="2400" dirty="0"/>
              <a:t>Sharing of the video/recorded sessions among other students or on digital platforms is strictly prohibited</a:t>
            </a:r>
          </a:p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en-US" sz="2400" dirty="0"/>
              <a:t>Recording of online sessions by some application or other devices is also strictly prohibited </a:t>
            </a:r>
          </a:p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en-US" sz="2400" dirty="0"/>
              <a:t>Do not accept the default notification of class schedule sent by Microsoft Teams</a:t>
            </a:r>
            <a:endParaRPr lang="en-US" sz="9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3CC345-708F-4597-840C-862F0D6A5E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5525E-992E-43FD-8139-31ACE6DB76DF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7453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0E3D29C-E5B2-4A3C-B4C5-FCFE9F6C73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5525E-992E-43FD-8139-31ACE6DB76DF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594252F-8E17-467A-86CF-E1DCDFB305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0617" y="0"/>
            <a:ext cx="10331383" cy="68875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5ACE18D-73C2-4625-9A8B-F91085B49E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0"/>
            <a:ext cx="61055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035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98A0B-BD0A-4F7C-A772-785EB4C464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Learning 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D8E5959-931A-43B7-AE1F-CD7286865C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5525E-992E-43FD-8139-31ACE6DB76DF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10" name="object 3">
            <a:extLst>
              <a:ext uri="{FF2B5EF4-FFF2-40B4-BE49-F238E27FC236}">
                <a16:creationId xmlns:a16="http://schemas.microsoft.com/office/drawing/2014/main" id="{8DDC49DA-8A9C-45BF-B6BE-6B0120C31562}"/>
              </a:ext>
            </a:extLst>
          </p:cNvPr>
          <p:cNvSpPr txBox="1"/>
          <p:nvPr/>
        </p:nvSpPr>
        <p:spPr>
          <a:xfrm>
            <a:off x="2880994" y="2442818"/>
            <a:ext cx="7508709" cy="2184400"/>
          </a:xfrm>
          <a:prstGeom prst="rect">
            <a:avLst/>
          </a:prstGeom>
        </p:spPr>
        <p:txBody>
          <a:bodyPr vert="horz" wrap="square" lIns="0" tIns="1168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20"/>
              </a:spcBef>
            </a:pPr>
            <a:r>
              <a:rPr sz="6400" spc="-5" dirty="0">
                <a:solidFill>
                  <a:srgbClr val="002060"/>
                </a:solidFill>
                <a:latin typeface="Palladio Uralic"/>
                <a:cs typeface="Palladio Uralic"/>
              </a:rPr>
              <a:t>Using</a:t>
            </a:r>
            <a:r>
              <a:rPr sz="6400" spc="-85" dirty="0">
                <a:solidFill>
                  <a:srgbClr val="002060"/>
                </a:solidFill>
                <a:latin typeface="Palladio Uralic"/>
                <a:cs typeface="Palladio Uralic"/>
              </a:rPr>
              <a:t> </a:t>
            </a:r>
            <a:r>
              <a:rPr sz="6400" b="1" spc="-5" dirty="0">
                <a:solidFill>
                  <a:srgbClr val="002060"/>
                </a:solidFill>
                <a:latin typeface="Palladio Uralic"/>
                <a:cs typeface="Palladio Uralic"/>
              </a:rPr>
              <a:t>Experience</a:t>
            </a:r>
            <a:endParaRPr sz="6400" dirty="0">
              <a:solidFill>
                <a:srgbClr val="002060"/>
              </a:solidFill>
              <a:latin typeface="Palladio Uralic"/>
              <a:cs typeface="Palladio Uralic"/>
            </a:endParaRPr>
          </a:p>
          <a:p>
            <a:pPr marL="12700">
              <a:lnSpc>
                <a:spcPct val="100000"/>
              </a:lnSpc>
              <a:spcBef>
                <a:spcPts val="820"/>
              </a:spcBef>
            </a:pPr>
            <a:r>
              <a:rPr sz="6400" dirty="0">
                <a:solidFill>
                  <a:srgbClr val="002060"/>
                </a:solidFill>
                <a:latin typeface="Palladio Uralic"/>
                <a:cs typeface="Palladio Uralic"/>
              </a:rPr>
              <a:t>to gain</a:t>
            </a:r>
            <a:r>
              <a:rPr sz="6400" spc="-70" dirty="0">
                <a:solidFill>
                  <a:srgbClr val="002060"/>
                </a:solidFill>
                <a:latin typeface="Palladio Uralic"/>
                <a:cs typeface="Palladio Uralic"/>
              </a:rPr>
              <a:t> </a:t>
            </a:r>
            <a:r>
              <a:rPr sz="6400" b="1" spc="-5" dirty="0">
                <a:solidFill>
                  <a:srgbClr val="002060"/>
                </a:solidFill>
                <a:latin typeface="Palladio Uralic"/>
                <a:cs typeface="Palladio Uralic"/>
              </a:rPr>
              <a:t>Expertise</a:t>
            </a:r>
            <a:endParaRPr sz="6400" dirty="0">
              <a:solidFill>
                <a:srgbClr val="002060"/>
              </a:solidFill>
              <a:latin typeface="Palladio Uralic"/>
              <a:cs typeface="Palladio Uralic"/>
            </a:endParaRPr>
          </a:p>
        </p:txBody>
      </p:sp>
    </p:spTree>
    <p:extLst>
      <p:ext uri="{BB962C8B-B14F-4D97-AF65-F5344CB8AC3E}">
        <p14:creationId xmlns:p14="http://schemas.microsoft.com/office/powerpoint/2010/main" val="5536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25D5D-562B-4C90-AD0A-6558F2D458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4235" y="590413"/>
            <a:ext cx="10889566" cy="707512"/>
          </a:xfrm>
        </p:spPr>
        <p:txBody>
          <a:bodyPr/>
          <a:lstStyle/>
          <a:p>
            <a:r>
              <a:rPr lang="en-US" sz="4800" spc="250" dirty="0"/>
              <a:t>Why </a:t>
            </a:r>
            <a:r>
              <a:rPr lang="en-US" sz="4800" spc="245" dirty="0"/>
              <a:t>do </a:t>
            </a:r>
            <a:r>
              <a:rPr lang="en-US" sz="4800" spc="90" dirty="0"/>
              <a:t>we </a:t>
            </a:r>
            <a:r>
              <a:rPr lang="en-US" sz="4800" spc="35" dirty="0"/>
              <a:t>need </a:t>
            </a:r>
            <a:r>
              <a:rPr lang="en-US" sz="4800" spc="140" dirty="0"/>
              <a:t>Machine</a:t>
            </a:r>
            <a:r>
              <a:rPr lang="en-US" sz="4800" spc="210" dirty="0"/>
              <a:t> </a:t>
            </a:r>
            <a:r>
              <a:rPr lang="en-US" sz="4800" spc="-25" dirty="0"/>
              <a:t>Learning?</a:t>
            </a:r>
            <a:endParaRPr lang="en-US" sz="48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153BD5-8653-46EF-9B2F-1B6D05BF4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5525E-992E-43FD-8139-31ACE6DB76DF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B0E68FD9-5C80-4CEE-9A90-9AB5AF955B53}"/>
              </a:ext>
            </a:extLst>
          </p:cNvPr>
          <p:cNvSpPr txBox="1"/>
          <p:nvPr/>
        </p:nvSpPr>
        <p:spPr>
          <a:xfrm>
            <a:off x="821635" y="1417194"/>
            <a:ext cx="11105321" cy="3716402"/>
          </a:xfrm>
          <a:prstGeom prst="rect">
            <a:avLst/>
          </a:prstGeom>
        </p:spPr>
        <p:txBody>
          <a:bodyPr vert="horz" wrap="square" lIns="0" tIns="388620" rIns="0" bIns="0" rtlCol="0" anchor="ctr">
            <a:spAutoFit/>
          </a:bodyPr>
          <a:lstStyle/>
          <a:p>
            <a:pPr marL="584200" indent="-572135">
              <a:buClr>
                <a:srgbClr val="F29031"/>
              </a:buClr>
              <a:buChar char="•"/>
              <a:tabLst>
                <a:tab pos="584200" algn="l"/>
                <a:tab pos="584835" algn="l"/>
              </a:tabLst>
            </a:pPr>
            <a:r>
              <a:rPr sz="3600" spc="-80" dirty="0">
                <a:solidFill>
                  <a:srgbClr val="002060"/>
                </a:solidFill>
                <a:latin typeface="Palladio Uralic"/>
                <a:cs typeface="Palladio Uralic"/>
              </a:rPr>
              <a:t>Tasks </a:t>
            </a:r>
            <a:r>
              <a:rPr sz="3600" spc="-5" dirty="0">
                <a:solidFill>
                  <a:srgbClr val="002060"/>
                </a:solidFill>
                <a:latin typeface="Palladio Uralic"/>
                <a:cs typeface="Palladio Uralic"/>
              </a:rPr>
              <a:t>that </a:t>
            </a:r>
            <a:r>
              <a:rPr sz="3600" spc="-25" dirty="0">
                <a:solidFill>
                  <a:srgbClr val="002060"/>
                </a:solidFill>
                <a:latin typeface="Palladio Uralic"/>
                <a:cs typeface="Palladio Uralic"/>
              </a:rPr>
              <a:t>are </a:t>
            </a:r>
            <a:r>
              <a:rPr sz="3600" dirty="0">
                <a:solidFill>
                  <a:srgbClr val="002060"/>
                </a:solidFill>
                <a:latin typeface="Palladio Uralic"/>
                <a:cs typeface="Palladio Uralic"/>
              </a:rPr>
              <a:t>too </a:t>
            </a:r>
            <a:r>
              <a:rPr sz="3600" spc="-5" dirty="0">
                <a:solidFill>
                  <a:srgbClr val="002060"/>
                </a:solidFill>
                <a:latin typeface="Palladio Uralic"/>
                <a:cs typeface="Palladio Uralic"/>
              </a:rPr>
              <a:t>complex </a:t>
            </a:r>
            <a:r>
              <a:rPr sz="3600" dirty="0">
                <a:solidFill>
                  <a:srgbClr val="002060"/>
                </a:solidFill>
                <a:latin typeface="Palladio Uralic"/>
                <a:cs typeface="Palladio Uralic"/>
              </a:rPr>
              <a:t>to</a:t>
            </a:r>
            <a:r>
              <a:rPr sz="3600" spc="45" dirty="0">
                <a:solidFill>
                  <a:srgbClr val="002060"/>
                </a:solidFill>
                <a:latin typeface="Palladio Uralic"/>
                <a:cs typeface="Palladio Uralic"/>
              </a:rPr>
              <a:t> </a:t>
            </a:r>
            <a:r>
              <a:rPr sz="3600" spc="-15" dirty="0">
                <a:solidFill>
                  <a:srgbClr val="002060"/>
                </a:solidFill>
                <a:latin typeface="Palladio Uralic"/>
                <a:cs typeface="Palladio Uralic"/>
              </a:rPr>
              <a:t>program</a:t>
            </a:r>
            <a:endParaRPr sz="3600" dirty="0">
              <a:solidFill>
                <a:srgbClr val="002060"/>
              </a:solidFill>
              <a:latin typeface="Palladio Uralic"/>
              <a:cs typeface="Palladio Uralic"/>
            </a:endParaRPr>
          </a:p>
          <a:p>
            <a:pPr marL="1028700" marR="5080" lvl="1" indent="-572135">
              <a:buClr>
                <a:srgbClr val="F29031"/>
              </a:buClr>
              <a:buChar char="•"/>
              <a:tabLst>
                <a:tab pos="1028700" algn="l"/>
                <a:tab pos="1029335" algn="l"/>
              </a:tabLst>
            </a:pPr>
            <a:r>
              <a:rPr sz="3600" spc="-5" dirty="0">
                <a:solidFill>
                  <a:srgbClr val="002060"/>
                </a:solidFill>
                <a:latin typeface="Palladio Uralic"/>
                <a:cs typeface="Palladio Uralic"/>
              </a:rPr>
              <a:t>Computer vision: </a:t>
            </a:r>
            <a:r>
              <a:rPr sz="3600" dirty="0">
                <a:solidFill>
                  <a:srgbClr val="002060"/>
                </a:solidFill>
                <a:latin typeface="Palladio Uralic"/>
                <a:cs typeface="Palladio Uralic"/>
              </a:rPr>
              <a:t>we </a:t>
            </a:r>
            <a:r>
              <a:rPr sz="3600" spc="-5" dirty="0">
                <a:solidFill>
                  <a:srgbClr val="002060"/>
                </a:solidFill>
                <a:latin typeface="Palladio Uralic"/>
                <a:cs typeface="Palladio Uralic"/>
              </a:rPr>
              <a:t>know </a:t>
            </a:r>
            <a:r>
              <a:rPr sz="3600" dirty="0">
                <a:solidFill>
                  <a:srgbClr val="002060"/>
                </a:solidFill>
                <a:latin typeface="Palladio Uralic"/>
                <a:cs typeface="Palladio Uralic"/>
              </a:rPr>
              <a:t>to </a:t>
            </a:r>
            <a:r>
              <a:rPr sz="3600" spc="-5" dirty="0">
                <a:solidFill>
                  <a:srgbClr val="002060"/>
                </a:solidFill>
                <a:latin typeface="Palladio Uralic"/>
                <a:cs typeface="Palladio Uralic"/>
              </a:rPr>
              <a:t>detect  objects but have no idea how </a:t>
            </a:r>
            <a:r>
              <a:rPr sz="3600" dirty="0">
                <a:solidFill>
                  <a:srgbClr val="002060"/>
                </a:solidFill>
                <a:latin typeface="Palladio Uralic"/>
                <a:cs typeface="Palladio Uralic"/>
              </a:rPr>
              <a:t>we </a:t>
            </a:r>
            <a:r>
              <a:rPr sz="3600" spc="-5" dirty="0">
                <a:solidFill>
                  <a:srgbClr val="002060"/>
                </a:solidFill>
                <a:latin typeface="Palladio Uralic"/>
                <a:cs typeface="Palladio Uralic"/>
              </a:rPr>
              <a:t>do</a:t>
            </a:r>
            <a:r>
              <a:rPr sz="3600" spc="-50" dirty="0">
                <a:solidFill>
                  <a:srgbClr val="002060"/>
                </a:solidFill>
                <a:latin typeface="Palladio Uralic"/>
                <a:cs typeface="Palladio Uralic"/>
              </a:rPr>
              <a:t> </a:t>
            </a:r>
            <a:r>
              <a:rPr sz="3600" spc="-5" dirty="0">
                <a:solidFill>
                  <a:srgbClr val="002060"/>
                </a:solidFill>
                <a:latin typeface="Palladio Uralic"/>
                <a:cs typeface="Palladio Uralic"/>
              </a:rPr>
              <a:t>it</a:t>
            </a:r>
            <a:endParaRPr sz="3600" dirty="0">
              <a:solidFill>
                <a:srgbClr val="002060"/>
              </a:solidFill>
              <a:latin typeface="Palladio Uralic"/>
              <a:cs typeface="Palladio Uralic"/>
            </a:endParaRPr>
          </a:p>
          <a:p>
            <a:pPr marL="1028700" marR="604520" lvl="1" indent="-572135">
              <a:buClr>
                <a:srgbClr val="F29031"/>
              </a:buClr>
              <a:buChar char="•"/>
              <a:tabLst>
                <a:tab pos="1028700" algn="l"/>
                <a:tab pos="1029335" algn="l"/>
              </a:tabLst>
            </a:pPr>
            <a:r>
              <a:rPr sz="3600" spc="-15" dirty="0">
                <a:solidFill>
                  <a:srgbClr val="002060"/>
                </a:solidFill>
                <a:latin typeface="Palladio Uralic"/>
                <a:cs typeface="Palladio Uralic"/>
              </a:rPr>
              <a:t>Search </a:t>
            </a:r>
            <a:r>
              <a:rPr sz="3600" spc="-5" dirty="0">
                <a:solidFill>
                  <a:srgbClr val="002060"/>
                </a:solidFill>
                <a:latin typeface="Palladio Uralic"/>
                <a:cs typeface="Palladio Uralic"/>
              </a:rPr>
              <a:t>engines: a human can’t </a:t>
            </a:r>
            <a:r>
              <a:rPr sz="3600" spc="-20" dirty="0">
                <a:solidFill>
                  <a:srgbClr val="002060"/>
                </a:solidFill>
                <a:latin typeface="Palladio Uralic"/>
                <a:cs typeface="Palladio Uralic"/>
              </a:rPr>
              <a:t>read  </a:t>
            </a:r>
            <a:r>
              <a:rPr sz="3600" spc="-5" dirty="0">
                <a:solidFill>
                  <a:srgbClr val="002060"/>
                </a:solidFill>
                <a:latin typeface="Palladio Uralic"/>
                <a:cs typeface="Palladio Uralic"/>
              </a:rPr>
              <a:t>the </a:t>
            </a:r>
            <a:r>
              <a:rPr sz="3600" spc="-15" dirty="0">
                <a:solidFill>
                  <a:srgbClr val="002060"/>
                </a:solidFill>
                <a:latin typeface="Palladio Uralic"/>
                <a:cs typeface="Palladio Uralic"/>
              </a:rPr>
              <a:t>entire</a:t>
            </a:r>
            <a:r>
              <a:rPr sz="3600" spc="-10" dirty="0">
                <a:solidFill>
                  <a:srgbClr val="002060"/>
                </a:solidFill>
                <a:latin typeface="Palladio Uralic"/>
                <a:cs typeface="Palladio Uralic"/>
              </a:rPr>
              <a:t> </a:t>
            </a:r>
            <a:r>
              <a:rPr sz="3600" spc="-5" dirty="0">
                <a:solidFill>
                  <a:srgbClr val="002060"/>
                </a:solidFill>
                <a:latin typeface="Palladio Uralic"/>
                <a:cs typeface="Palladio Uralic"/>
              </a:rPr>
              <a:t>internet</a:t>
            </a:r>
            <a:endParaRPr sz="3600" dirty="0">
              <a:solidFill>
                <a:srgbClr val="002060"/>
              </a:solidFill>
              <a:latin typeface="Palladio Uralic"/>
              <a:cs typeface="Palladio Uralic"/>
            </a:endParaRPr>
          </a:p>
          <a:p>
            <a:pPr marL="584200" indent="-572135">
              <a:buClr>
                <a:srgbClr val="F29031"/>
              </a:buClr>
              <a:buChar char="•"/>
              <a:tabLst>
                <a:tab pos="584200" algn="l"/>
                <a:tab pos="584835" algn="l"/>
              </a:tabLst>
            </a:pPr>
            <a:r>
              <a:rPr sz="3600" spc="-5" dirty="0">
                <a:solidFill>
                  <a:srgbClr val="002060"/>
                </a:solidFill>
                <a:latin typeface="Palladio Uralic"/>
                <a:cs typeface="Palladio Uralic"/>
              </a:rPr>
              <a:t>Adaptivity </a:t>
            </a:r>
            <a:r>
              <a:rPr sz="3600" dirty="0">
                <a:solidFill>
                  <a:srgbClr val="002060"/>
                </a:solidFill>
                <a:latin typeface="Palladio Uralic"/>
                <a:cs typeface="Palladio Uralic"/>
              </a:rPr>
              <a:t>and </a:t>
            </a:r>
            <a:r>
              <a:rPr sz="3600" spc="-5" dirty="0">
                <a:solidFill>
                  <a:srgbClr val="002060"/>
                </a:solidFill>
                <a:latin typeface="Palladio Uralic"/>
                <a:cs typeface="Palladio Uralic"/>
              </a:rPr>
              <a:t>speed of</a:t>
            </a:r>
            <a:r>
              <a:rPr sz="3600" spc="-25" dirty="0">
                <a:solidFill>
                  <a:srgbClr val="002060"/>
                </a:solidFill>
                <a:latin typeface="Palladio Uralic"/>
                <a:cs typeface="Palladio Uralic"/>
              </a:rPr>
              <a:t> </a:t>
            </a:r>
            <a:r>
              <a:rPr sz="3600" spc="-5" dirty="0">
                <a:solidFill>
                  <a:srgbClr val="002060"/>
                </a:solidFill>
                <a:latin typeface="Palladio Uralic"/>
                <a:cs typeface="Palladio Uralic"/>
              </a:rPr>
              <a:t>development</a:t>
            </a:r>
            <a:endParaRPr sz="3600" dirty="0">
              <a:solidFill>
                <a:srgbClr val="002060"/>
              </a:solidFill>
              <a:latin typeface="Palladio Uralic"/>
              <a:cs typeface="Palladio Uralic"/>
            </a:endParaRPr>
          </a:p>
        </p:txBody>
      </p:sp>
    </p:spTree>
    <p:extLst>
      <p:ext uri="{BB962C8B-B14F-4D97-AF65-F5344CB8AC3E}">
        <p14:creationId xmlns:p14="http://schemas.microsoft.com/office/powerpoint/2010/main" val="4118189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96BCCE-A9C9-4E7A-8BB4-4EB3C6EDB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Machine Learning?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BF9D1A6-8A86-4D91-9F7D-F813FEFB02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5525E-992E-43FD-8139-31ACE6DB76DF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4" name="object 7">
            <a:extLst>
              <a:ext uri="{FF2B5EF4-FFF2-40B4-BE49-F238E27FC236}">
                <a16:creationId xmlns:a16="http://schemas.microsoft.com/office/drawing/2014/main" id="{1ECC2969-79AD-4F07-843A-711B1900ADB7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4234" y="1352992"/>
            <a:ext cx="3365643" cy="1681726"/>
          </a:xfrm>
          <a:prstGeom prst="rect">
            <a:avLst/>
          </a:prstGeom>
        </p:spPr>
      </p:pic>
      <p:pic>
        <p:nvPicPr>
          <p:cNvPr id="5" name="object 8">
            <a:extLst>
              <a:ext uri="{FF2B5EF4-FFF2-40B4-BE49-F238E27FC236}">
                <a16:creationId xmlns:a16="http://schemas.microsoft.com/office/drawing/2014/main" id="{EE0C5B99-390A-42E9-9E9F-DCF56EA2D98A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319621" y="1361068"/>
            <a:ext cx="3042504" cy="1567319"/>
          </a:xfrm>
          <a:prstGeom prst="rect">
            <a:avLst/>
          </a:prstGeom>
        </p:spPr>
      </p:pic>
      <p:pic>
        <p:nvPicPr>
          <p:cNvPr id="6" name="object 9">
            <a:extLst>
              <a:ext uri="{FF2B5EF4-FFF2-40B4-BE49-F238E27FC236}">
                <a16:creationId xmlns:a16="http://schemas.microsoft.com/office/drawing/2014/main" id="{76D334C9-E318-430B-BF6A-0B8A81552A85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593055" y="3501751"/>
            <a:ext cx="2992131" cy="1567318"/>
          </a:xfrm>
          <a:prstGeom prst="rect">
            <a:avLst/>
          </a:prstGeom>
        </p:spPr>
      </p:pic>
      <p:pic>
        <p:nvPicPr>
          <p:cNvPr id="7" name="object 10">
            <a:extLst>
              <a:ext uri="{FF2B5EF4-FFF2-40B4-BE49-F238E27FC236}">
                <a16:creationId xmlns:a16="http://schemas.microsoft.com/office/drawing/2014/main" id="{09AF700D-98D5-45AC-8DB5-717C778F4246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690950" y="3176977"/>
            <a:ext cx="3477321" cy="1970353"/>
          </a:xfrm>
          <a:prstGeom prst="rect">
            <a:avLst/>
          </a:prstGeom>
        </p:spPr>
      </p:pic>
      <p:sp>
        <p:nvSpPr>
          <p:cNvPr id="8" name="object 11">
            <a:extLst>
              <a:ext uri="{FF2B5EF4-FFF2-40B4-BE49-F238E27FC236}">
                <a16:creationId xmlns:a16="http://schemas.microsoft.com/office/drawing/2014/main" id="{87697E3A-A8D5-47FA-A0C5-FFCEFC60D8F3}"/>
              </a:ext>
            </a:extLst>
          </p:cNvPr>
          <p:cNvSpPr txBox="1"/>
          <p:nvPr/>
        </p:nvSpPr>
        <p:spPr>
          <a:xfrm>
            <a:off x="887496" y="5390600"/>
            <a:ext cx="10561574" cy="111222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9065" marR="5080" indent="-127000">
              <a:lnSpc>
                <a:spcPct val="114599"/>
              </a:lnSpc>
              <a:spcBef>
                <a:spcPts val="100"/>
              </a:spcBef>
              <a:buFont typeface="Arial MT"/>
              <a:buChar char="•"/>
              <a:tabLst>
                <a:tab pos="139700" algn="l"/>
              </a:tabLst>
            </a:pPr>
            <a:r>
              <a:rPr lang="en-US" sz="3200" b="1" spc="-20" dirty="0">
                <a:solidFill>
                  <a:srgbClr val="22373A"/>
                </a:solidFill>
                <a:latin typeface="Palladio Uralic"/>
                <a:cs typeface="Arial"/>
              </a:rPr>
              <a:t> </a:t>
            </a:r>
            <a:r>
              <a:rPr sz="3200" b="1" spc="-20" dirty="0">
                <a:solidFill>
                  <a:srgbClr val="22373A"/>
                </a:solidFill>
                <a:latin typeface="Palladio Uralic"/>
                <a:cs typeface="Arial"/>
              </a:rPr>
              <a:t>Machine</a:t>
            </a:r>
            <a:r>
              <a:rPr sz="3200" b="1" spc="80" dirty="0">
                <a:solidFill>
                  <a:srgbClr val="22373A"/>
                </a:solidFill>
                <a:latin typeface="Palladio Uralic"/>
                <a:cs typeface="Arial"/>
              </a:rPr>
              <a:t> </a:t>
            </a:r>
            <a:r>
              <a:rPr sz="3200" b="1" spc="-45" dirty="0">
                <a:solidFill>
                  <a:srgbClr val="22373A"/>
                </a:solidFill>
                <a:latin typeface="Palladio Uralic"/>
                <a:cs typeface="Arial"/>
              </a:rPr>
              <a:t>learning</a:t>
            </a:r>
            <a:r>
              <a:rPr sz="3200" b="1" spc="85" dirty="0">
                <a:solidFill>
                  <a:srgbClr val="22373A"/>
                </a:solidFill>
                <a:latin typeface="Palladio Uralic"/>
                <a:cs typeface="Arial"/>
              </a:rPr>
              <a:t> </a:t>
            </a:r>
            <a:r>
              <a:rPr sz="3200" b="1" spc="-60" dirty="0">
                <a:solidFill>
                  <a:srgbClr val="22373A"/>
                </a:solidFill>
                <a:latin typeface="Palladio Uralic"/>
                <a:cs typeface="Arial"/>
              </a:rPr>
              <a:t>is</a:t>
            </a:r>
            <a:r>
              <a:rPr sz="3200" spc="-60" dirty="0">
                <a:solidFill>
                  <a:srgbClr val="22373A"/>
                </a:solidFill>
                <a:latin typeface="Palladio Uralic"/>
                <a:cs typeface="Microsoft Sans Serif"/>
              </a:rPr>
              <a:t>:</a:t>
            </a:r>
            <a:r>
              <a:rPr sz="3200" spc="-25" dirty="0">
                <a:solidFill>
                  <a:srgbClr val="22373A"/>
                </a:solidFill>
                <a:latin typeface="Palladio Uralic"/>
                <a:cs typeface="Microsoft Sans Serif"/>
              </a:rPr>
              <a:t> the</a:t>
            </a:r>
            <a:r>
              <a:rPr sz="3200" spc="65" dirty="0">
                <a:solidFill>
                  <a:srgbClr val="22373A"/>
                </a:solidFill>
                <a:latin typeface="Palladio Uralic"/>
                <a:cs typeface="Microsoft Sans Serif"/>
              </a:rPr>
              <a:t> </a:t>
            </a:r>
            <a:r>
              <a:rPr sz="3200" spc="-35" dirty="0">
                <a:solidFill>
                  <a:srgbClr val="22373A"/>
                </a:solidFill>
                <a:latin typeface="Palladio Uralic"/>
                <a:cs typeface="Microsoft Sans Serif"/>
              </a:rPr>
              <a:t>study</a:t>
            </a:r>
            <a:r>
              <a:rPr sz="3200" spc="65" dirty="0">
                <a:solidFill>
                  <a:srgbClr val="22373A"/>
                </a:solidFill>
                <a:latin typeface="Palladio Uralic"/>
                <a:cs typeface="Microsoft Sans Serif"/>
              </a:rPr>
              <a:t> </a:t>
            </a:r>
            <a:r>
              <a:rPr sz="3200" spc="-20" dirty="0">
                <a:solidFill>
                  <a:srgbClr val="22373A"/>
                </a:solidFill>
                <a:latin typeface="Palladio Uralic"/>
                <a:cs typeface="Microsoft Sans Serif"/>
              </a:rPr>
              <a:t>of</a:t>
            </a:r>
            <a:r>
              <a:rPr sz="3200" spc="65" dirty="0">
                <a:solidFill>
                  <a:srgbClr val="22373A"/>
                </a:solidFill>
                <a:latin typeface="Palladio Uralic"/>
                <a:cs typeface="Microsoft Sans Serif"/>
              </a:rPr>
              <a:t> </a:t>
            </a:r>
            <a:r>
              <a:rPr sz="3200" spc="-45" dirty="0">
                <a:solidFill>
                  <a:srgbClr val="22373A"/>
                </a:solidFill>
                <a:latin typeface="Palladio Uralic"/>
                <a:cs typeface="Microsoft Sans Serif"/>
              </a:rPr>
              <a:t>methods</a:t>
            </a:r>
            <a:r>
              <a:rPr sz="3200" spc="60" dirty="0">
                <a:solidFill>
                  <a:srgbClr val="22373A"/>
                </a:solidFill>
                <a:latin typeface="Palladio Uralic"/>
                <a:cs typeface="Microsoft Sans Serif"/>
              </a:rPr>
              <a:t> </a:t>
            </a:r>
            <a:r>
              <a:rPr sz="3200" spc="10" dirty="0">
                <a:solidFill>
                  <a:srgbClr val="22373A"/>
                </a:solidFill>
                <a:latin typeface="Palladio Uralic"/>
                <a:cs typeface="Microsoft Sans Serif"/>
              </a:rPr>
              <a:t>that</a:t>
            </a:r>
            <a:r>
              <a:rPr sz="3200" spc="65" dirty="0">
                <a:solidFill>
                  <a:srgbClr val="22373A"/>
                </a:solidFill>
                <a:latin typeface="Palladio Uralic"/>
                <a:cs typeface="Microsoft Sans Serif"/>
              </a:rPr>
              <a:t> </a:t>
            </a:r>
            <a:r>
              <a:rPr sz="3200" i="1" spc="-45" dirty="0">
                <a:solidFill>
                  <a:srgbClr val="22373A"/>
                </a:solidFill>
                <a:latin typeface="Palladio Uralic"/>
                <a:cs typeface="Arial"/>
              </a:rPr>
              <a:t>improve</a:t>
            </a:r>
            <a:r>
              <a:rPr sz="3200" i="1" spc="55" dirty="0">
                <a:solidFill>
                  <a:srgbClr val="22373A"/>
                </a:solidFill>
                <a:latin typeface="Palladio Uralic"/>
                <a:cs typeface="Arial"/>
              </a:rPr>
              <a:t> </a:t>
            </a:r>
            <a:r>
              <a:rPr sz="3200" i="1" spc="-15" dirty="0">
                <a:solidFill>
                  <a:srgbClr val="22373A"/>
                </a:solidFill>
                <a:latin typeface="Palladio Uralic"/>
                <a:cs typeface="Arial"/>
              </a:rPr>
              <a:t>their </a:t>
            </a:r>
            <a:r>
              <a:rPr sz="3200" i="1" spc="-265" dirty="0">
                <a:solidFill>
                  <a:srgbClr val="22373A"/>
                </a:solidFill>
                <a:latin typeface="Palladio Uralic"/>
                <a:cs typeface="Arial"/>
              </a:rPr>
              <a:t> </a:t>
            </a:r>
            <a:r>
              <a:rPr sz="3200" i="1" spc="-50" dirty="0">
                <a:solidFill>
                  <a:srgbClr val="EB801A"/>
                </a:solidFill>
                <a:latin typeface="Palladio Uralic"/>
                <a:cs typeface="Arial"/>
              </a:rPr>
              <a:t>performance</a:t>
            </a:r>
            <a:r>
              <a:rPr sz="3200" i="1" spc="45" dirty="0">
                <a:solidFill>
                  <a:srgbClr val="EB801A"/>
                </a:solidFill>
                <a:latin typeface="Palladio Uralic"/>
                <a:cs typeface="Arial"/>
              </a:rPr>
              <a:t> </a:t>
            </a:r>
            <a:r>
              <a:rPr sz="3200" i="1" spc="-55" dirty="0">
                <a:solidFill>
                  <a:srgbClr val="22373A"/>
                </a:solidFill>
                <a:latin typeface="Palladio Uralic"/>
                <a:cs typeface="Arial"/>
              </a:rPr>
              <a:t>on</a:t>
            </a:r>
            <a:r>
              <a:rPr sz="3200" i="1" spc="50" dirty="0">
                <a:solidFill>
                  <a:srgbClr val="22373A"/>
                </a:solidFill>
                <a:latin typeface="Palladio Uralic"/>
                <a:cs typeface="Arial"/>
              </a:rPr>
              <a:t> </a:t>
            </a:r>
            <a:r>
              <a:rPr sz="3200" i="1" spc="-85" dirty="0">
                <a:solidFill>
                  <a:srgbClr val="22373A"/>
                </a:solidFill>
                <a:latin typeface="Palladio Uralic"/>
                <a:cs typeface="Arial"/>
              </a:rPr>
              <a:t>some</a:t>
            </a:r>
            <a:r>
              <a:rPr sz="3200" i="1" spc="50" dirty="0">
                <a:solidFill>
                  <a:srgbClr val="22373A"/>
                </a:solidFill>
                <a:latin typeface="Palladio Uralic"/>
                <a:cs typeface="Arial"/>
              </a:rPr>
              <a:t> </a:t>
            </a:r>
            <a:r>
              <a:rPr sz="3200" i="1" spc="-35" dirty="0">
                <a:solidFill>
                  <a:srgbClr val="EB801A"/>
                </a:solidFill>
                <a:latin typeface="Palladio Uralic"/>
                <a:cs typeface="Arial"/>
              </a:rPr>
              <a:t>task</a:t>
            </a:r>
            <a:r>
              <a:rPr sz="3200" i="1" spc="50" dirty="0">
                <a:solidFill>
                  <a:srgbClr val="EB801A"/>
                </a:solidFill>
                <a:latin typeface="Palladio Uralic"/>
                <a:cs typeface="Arial"/>
              </a:rPr>
              <a:t> </a:t>
            </a:r>
            <a:r>
              <a:rPr sz="3200" i="1" dirty="0">
                <a:solidFill>
                  <a:srgbClr val="22373A"/>
                </a:solidFill>
                <a:latin typeface="Palladio Uralic"/>
                <a:cs typeface="Arial"/>
              </a:rPr>
              <a:t>with</a:t>
            </a:r>
            <a:r>
              <a:rPr sz="3200" i="1" spc="55" dirty="0">
                <a:solidFill>
                  <a:srgbClr val="22373A"/>
                </a:solidFill>
                <a:latin typeface="Palladio Uralic"/>
                <a:cs typeface="Arial"/>
              </a:rPr>
              <a:t> </a:t>
            </a:r>
            <a:r>
              <a:rPr sz="3200" i="1" spc="-60" dirty="0">
                <a:solidFill>
                  <a:srgbClr val="EB801A"/>
                </a:solidFill>
                <a:latin typeface="Palladio Uralic"/>
                <a:cs typeface="Arial"/>
              </a:rPr>
              <a:t>experience</a:t>
            </a:r>
            <a:endParaRPr sz="3200" dirty="0">
              <a:latin typeface="Palladio Uralic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25137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CF69CB3-38E9-4C2B-95DF-992FD57C7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5525E-992E-43FD-8139-31ACE6DB76DF}" type="slidenum">
              <a:rPr lang="en-US" smtClean="0"/>
              <a:pPr/>
              <a:t>16</a:t>
            </a:fld>
            <a:endParaRPr lang="en-US" dirty="0"/>
          </a:p>
        </p:txBody>
      </p:sp>
      <p:grpSp>
        <p:nvGrpSpPr>
          <p:cNvPr id="4" name="object 3">
            <a:extLst>
              <a:ext uri="{FF2B5EF4-FFF2-40B4-BE49-F238E27FC236}">
                <a16:creationId xmlns:a16="http://schemas.microsoft.com/office/drawing/2014/main" id="{B1BF3CA7-EC56-4C33-9ED8-9B778D51BE70}"/>
              </a:ext>
            </a:extLst>
          </p:cNvPr>
          <p:cNvGrpSpPr/>
          <p:nvPr/>
        </p:nvGrpSpPr>
        <p:grpSpPr>
          <a:xfrm>
            <a:off x="651217" y="1622985"/>
            <a:ext cx="10889566" cy="4715809"/>
            <a:chOff x="335279" y="1257300"/>
            <a:chExt cx="11856720" cy="5196840"/>
          </a:xfrm>
        </p:grpSpPr>
        <p:pic>
          <p:nvPicPr>
            <p:cNvPr id="5" name="object 4">
              <a:extLst>
                <a:ext uri="{FF2B5EF4-FFF2-40B4-BE49-F238E27FC236}">
                  <a16:creationId xmlns:a16="http://schemas.microsoft.com/office/drawing/2014/main" id="{5C73FFEC-D885-43EC-ADC1-DBB05D3E5105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35279" y="1257300"/>
              <a:ext cx="6902196" cy="4942332"/>
            </a:xfrm>
            <a:prstGeom prst="rect">
              <a:avLst/>
            </a:prstGeom>
          </p:spPr>
        </p:pic>
        <p:pic>
          <p:nvPicPr>
            <p:cNvPr id="6" name="object 5">
              <a:extLst>
                <a:ext uri="{FF2B5EF4-FFF2-40B4-BE49-F238E27FC236}">
                  <a16:creationId xmlns:a16="http://schemas.microsoft.com/office/drawing/2014/main" id="{A3CBD353-9817-463F-8C0C-1A3A9C4DCB3C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21890" y="1469770"/>
              <a:ext cx="2867533" cy="362712"/>
            </a:xfrm>
            <a:prstGeom prst="rect">
              <a:avLst/>
            </a:prstGeom>
          </p:spPr>
        </p:pic>
        <p:pic>
          <p:nvPicPr>
            <p:cNvPr id="7" name="object 6">
              <a:extLst>
                <a:ext uri="{FF2B5EF4-FFF2-40B4-BE49-F238E27FC236}">
                  <a16:creationId xmlns:a16="http://schemas.microsoft.com/office/drawing/2014/main" id="{12B47DB7-60F7-4B1B-A378-A1F1CB497664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567050" y="2891358"/>
              <a:ext cx="2617089" cy="363016"/>
            </a:xfrm>
            <a:prstGeom prst="rect">
              <a:avLst/>
            </a:prstGeom>
          </p:spPr>
        </p:pic>
        <p:pic>
          <p:nvPicPr>
            <p:cNvPr id="8" name="object 7">
              <a:extLst>
                <a:ext uri="{FF2B5EF4-FFF2-40B4-BE49-F238E27FC236}">
                  <a16:creationId xmlns:a16="http://schemas.microsoft.com/office/drawing/2014/main" id="{C1E91B3A-2C09-4F3F-B518-EE464D2581D1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693162" y="4698187"/>
              <a:ext cx="2194687" cy="363016"/>
            </a:xfrm>
            <a:prstGeom prst="rect">
              <a:avLst/>
            </a:prstGeom>
          </p:spPr>
        </p:pic>
        <p:pic>
          <p:nvPicPr>
            <p:cNvPr id="9" name="object 8">
              <a:extLst>
                <a:ext uri="{FF2B5EF4-FFF2-40B4-BE49-F238E27FC236}">
                  <a16:creationId xmlns:a16="http://schemas.microsoft.com/office/drawing/2014/main" id="{33162744-4A7E-4E6F-894E-1E0350F08821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499859" y="1463370"/>
              <a:ext cx="5534914" cy="363016"/>
            </a:xfrm>
            <a:prstGeom prst="rect">
              <a:avLst/>
            </a:prstGeom>
          </p:spPr>
        </p:pic>
        <p:pic>
          <p:nvPicPr>
            <p:cNvPr id="10" name="object 9">
              <a:extLst>
                <a:ext uri="{FF2B5EF4-FFF2-40B4-BE49-F238E27FC236}">
                  <a16:creationId xmlns:a16="http://schemas.microsoft.com/office/drawing/2014/main" id="{E96FF1B3-D060-432A-B0E9-751453C90882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499859" y="1829688"/>
              <a:ext cx="4419853" cy="362712"/>
            </a:xfrm>
            <a:prstGeom prst="rect">
              <a:avLst/>
            </a:prstGeom>
          </p:spPr>
        </p:pic>
        <p:pic>
          <p:nvPicPr>
            <p:cNvPr id="11" name="object 10">
              <a:extLst>
                <a:ext uri="{FF2B5EF4-FFF2-40B4-BE49-F238E27FC236}">
                  <a16:creationId xmlns:a16="http://schemas.microsoft.com/office/drawing/2014/main" id="{250B9676-2823-43E2-86B9-4F73DDFA4859}"/>
                </a:ext>
              </a:extLst>
            </p:cNvPr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100060" y="6241694"/>
              <a:ext cx="809751" cy="211836"/>
            </a:xfrm>
            <a:prstGeom prst="rect">
              <a:avLst/>
            </a:prstGeom>
          </p:spPr>
        </p:pic>
        <p:pic>
          <p:nvPicPr>
            <p:cNvPr id="12" name="object 11">
              <a:extLst>
                <a:ext uri="{FF2B5EF4-FFF2-40B4-BE49-F238E27FC236}">
                  <a16:creationId xmlns:a16="http://schemas.microsoft.com/office/drawing/2014/main" id="{D25224F2-DDB1-4B1B-8EA1-77494DF2F30A}"/>
                </a:ext>
              </a:extLst>
            </p:cNvPr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828786" y="6241694"/>
              <a:ext cx="633983" cy="211836"/>
            </a:xfrm>
            <a:prstGeom prst="rect">
              <a:avLst/>
            </a:prstGeom>
          </p:spPr>
        </p:pic>
        <p:pic>
          <p:nvPicPr>
            <p:cNvPr id="13" name="object 12">
              <a:extLst>
                <a:ext uri="{FF2B5EF4-FFF2-40B4-BE49-F238E27FC236}">
                  <a16:creationId xmlns:a16="http://schemas.microsoft.com/office/drawing/2014/main" id="{35239EEE-51BD-4B1A-A35D-FB70824C117B}"/>
                </a:ext>
              </a:extLst>
            </p:cNvPr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383522" y="6241694"/>
              <a:ext cx="144018" cy="211836"/>
            </a:xfrm>
            <a:prstGeom prst="rect">
              <a:avLst/>
            </a:prstGeom>
          </p:spPr>
        </p:pic>
        <p:pic>
          <p:nvPicPr>
            <p:cNvPr id="14" name="object 13">
              <a:extLst>
                <a:ext uri="{FF2B5EF4-FFF2-40B4-BE49-F238E27FC236}">
                  <a16:creationId xmlns:a16="http://schemas.microsoft.com/office/drawing/2014/main" id="{E79827C0-8456-4562-AD1F-84B4387EDE99}"/>
                </a:ext>
              </a:extLst>
            </p:cNvPr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479534" y="6241694"/>
              <a:ext cx="2228723" cy="211836"/>
            </a:xfrm>
            <a:prstGeom prst="rect">
              <a:avLst/>
            </a:prstGeom>
          </p:spPr>
        </p:pic>
        <p:pic>
          <p:nvPicPr>
            <p:cNvPr id="15" name="object 14">
              <a:extLst>
                <a:ext uri="{FF2B5EF4-FFF2-40B4-BE49-F238E27FC236}">
                  <a16:creationId xmlns:a16="http://schemas.microsoft.com/office/drawing/2014/main" id="{96EE3E7E-64FF-44C9-A7A8-6A8FC1D71E55}"/>
                </a:ext>
              </a:extLst>
            </p:cNvPr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622659" y="6241694"/>
              <a:ext cx="569341" cy="211836"/>
            </a:xfrm>
            <a:prstGeom prst="rect">
              <a:avLst/>
            </a:prstGeom>
          </p:spPr>
        </p:pic>
        <p:pic>
          <p:nvPicPr>
            <p:cNvPr id="16" name="object 15">
              <a:extLst>
                <a:ext uri="{FF2B5EF4-FFF2-40B4-BE49-F238E27FC236}">
                  <a16:creationId xmlns:a16="http://schemas.microsoft.com/office/drawing/2014/main" id="{1CD0414C-9950-4EC6-9DB3-CB12377532A7}"/>
                </a:ext>
              </a:extLst>
            </p:cNvPr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527671" y="2890139"/>
              <a:ext cx="4004817" cy="362712"/>
            </a:xfrm>
            <a:prstGeom prst="rect">
              <a:avLst/>
            </a:prstGeom>
          </p:spPr>
        </p:pic>
        <p:pic>
          <p:nvPicPr>
            <p:cNvPr id="17" name="object 16">
              <a:extLst>
                <a:ext uri="{FF2B5EF4-FFF2-40B4-BE49-F238E27FC236}">
                  <a16:creationId xmlns:a16="http://schemas.microsoft.com/office/drawing/2014/main" id="{9BC08CF7-F261-4C94-9805-BC30C2574B16}"/>
                </a:ext>
              </a:extLst>
            </p:cNvPr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527671" y="3255898"/>
              <a:ext cx="4664329" cy="362712"/>
            </a:xfrm>
            <a:prstGeom prst="rect">
              <a:avLst/>
            </a:prstGeom>
          </p:spPr>
        </p:pic>
        <p:pic>
          <p:nvPicPr>
            <p:cNvPr id="18" name="object 17">
              <a:extLst>
                <a:ext uri="{FF2B5EF4-FFF2-40B4-BE49-F238E27FC236}">
                  <a16:creationId xmlns:a16="http://schemas.microsoft.com/office/drawing/2014/main" id="{6B62E062-38A4-4C20-ACE0-2B3709EFF101}"/>
                </a:ext>
              </a:extLst>
            </p:cNvPr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527671" y="3621354"/>
              <a:ext cx="4204970" cy="363016"/>
            </a:xfrm>
            <a:prstGeom prst="rect">
              <a:avLst/>
            </a:prstGeom>
          </p:spPr>
        </p:pic>
        <p:pic>
          <p:nvPicPr>
            <p:cNvPr id="19" name="object 18">
              <a:extLst>
                <a:ext uri="{FF2B5EF4-FFF2-40B4-BE49-F238E27FC236}">
                  <a16:creationId xmlns:a16="http://schemas.microsoft.com/office/drawing/2014/main" id="{00ABADE9-678C-4C73-AB42-7FD23C073F37}"/>
                </a:ext>
              </a:extLst>
            </p:cNvPr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527671" y="3987673"/>
              <a:ext cx="3188716" cy="362712"/>
            </a:xfrm>
            <a:prstGeom prst="rect">
              <a:avLst/>
            </a:prstGeom>
          </p:spPr>
        </p:pic>
        <p:pic>
          <p:nvPicPr>
            <p:cNvPr id="20" name="object 19">
              <a:extLst>
                <a:ext uri="{FF2B5EF4-FFF2-40B4-BE49-F238E27FC236}">
                  <a16:creationId xmlns:a16="http://schemas.microsoft.com/office/drawing/2014/main" id="{C30D39FF-0BB0-4508-A8B1-C2CE4A83E793}"/>
                </a:ext>
              </a:extLst>
            </p:cNvPr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994271" y="4698187"/>
              <a:ext cx="4477892" cy="363016"/>
            </a:xfrm>
            <a:prstGeom prst="rect">
              <a:avLst/>
            </a:prstGeom>
          </p:spPr>
        </p:pic>
        <p:pic>
          <p:nvPicPr>
            <p:cNvPr id="21" name="object 20">
              <a:extLst>
                <a:ext uri="{FF2B5EF4-FFF2-40B4-BE49-F238E27FC236}">
                  <a16:creationId xmlns:a16="http://schemas.microsoft.com/office/drawing/2014/main" id="{9C17CABB-9D75-4523-9499-1F27ACBAA661}"/>
                </a:ext>
              </a:extLst>
            </p:cNvPr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994271" y="5064252"/>
              <a:ext cx="4599432" cy="362712"/>
            </a:xfrm>
            <a:prstGeom prst="rect">
              <a:avLst/>
            </a:prstGeom>
          </p:spPr>
        </p:pic>
        <p:pic>
          <p:nvPicPr>
            <p:cNvPr id="22" name="object 21">
              <a:extLst>
                <a:ext uri="{FF2B5EF4-FFF2-40B4-BE49-F238E27FC236}">
                  <a16:creationId xmlns:a16="http://schemas.microsoft.com/office/drawing/2014/main" id="{13A7036F-4326-459E-9FF7-8D30BEB0549B}"/>
                </a:ext>
              </a:extLst>
            </p:cNvPr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994271" y="5430011"/>
              <a:ext cx="2244979" cy="362712"/>
            </a:xfrm>
            <a:prstGeom prst="rect">
              <a:avLst/>
            </a:prstGeom>
          </p:spPr>
        </p:pic>
      </p:grpSp>
      <p:sp>
        <p:nvSpPr>
          <p:cNvPr id="23" name="Title 1">
            <a:extLst>
              <a:ext uri="{FF2B5EF4-FFF2-40B4-BE49-F238E27FC236}">
                <a16:creationId xmlns:a16="http://schemas.microsoft.com/office/drawing/2014/main" id="{ABAF6716-78A5-403F-ADC2-C5F7EEA97CE4}"/>
              </a:ext>
            </a:extLst>
          </p:cNvPr>
          <p:cNvSpPr txBox="1">
            <a:spLocks/>
          </p:cNvSpPr>
          <p:nvPr/>
        </p:nvSpPr>
        <p:spPr>
          <a:xfrm>
            <a:off x="318124" y="323315"/>
            <a:ext cx="10889566" cy="707512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dirty="0">
                <a:solidFill>
                  <a:srgbClr val="C00000"/>
                </a:solidFill>
                <a:latin typeface="Berlin Sans FB Demi" panose="020E0802020502020306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What Is Machine Learning?</a:t>
            </a:r>
          </a:p>
        </p:txBody>
      </p:sp>
    </p:spTree>
    <p:extLst>
      <p:ext uri="{BB962C8B-B14F-4D97-AF65-F5344CB8AC3E}">
        <p14:creationId xmlns:p14="http://schemas.microsoft.com/office/powerpoint/2010/main" val="1779042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A1A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195DE-7755-483E-A363-E30625D211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D2CE6C5-2260-42A6-AE7A-0FCB49C371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5525E-992E-43FD-8139-31ACE6DB76DF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1026" name="Picture 2" descr="Supervised and Unsupervised Learning">
            <a:extLst>
              <a:ext uri="{FF2B5EF4-FFF2-40B4-BE49-F238E27FC236}">
                <a16:creationId xmlns:a16="http://schemas.microsoft.com/office/drawing/2014/main" id="{A44EEB45-F845-45EC-B6FC-E343138273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217" y="484909"/>
            <a:ext cx="10370157" cy="5126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9921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8783" y="241428"/>
            <a:ext cx="9357455" cy="855139"/>
          </a:xfrm>
          <a:prstGeom prst="rect">
            <a:avLst/>
          </a:prstGeom>
        </p:spPr>
        <p:txBody>
          <a:bodyPr vert="horz" wrap="square" lIns="0" tIns="23909" rIns="0" bIns="0" rtlCol="0" anchor="ctr">
            <a:spAutoFit/>
          </a:bodyPr>
          <a:lstStyle/>
          <a:p>
            <a:pPr marL="25168">
              <a:lnSpc>
                <a:spcPct val="100000"/>
              </a:lnSpc>
              <a:spcBef>
                <a:spcPts val="188"/>
              </a:spcBef>
            </a:pPr>
            <a:r>
              <a:rPr spc="-50" dirty="0"/>
              <a:t>Machine</a:t>
            </a:r>
            <a:r>
              <a:rPr spc="159" dirty="0"/>
              <a:t> </a:t>
            </a:r>
            <a:r>
              <a:rPr spc="-109" dirty="0"/>
              <a:t>Learning</a:t>
            </a:r>
            <a:r>
              <a:rPr spc="168" dirty="0"/>
              <a:t> </a:t>
            </a:r>
            <a:r>
              <a:rPr spc="-69" dirty="0"/>
              <a:t>Pipeline</a:t>
            </a:r>
          </a:p>
        </p:txBody>
      </p:sp>
      <p:sp>
        <p:nvSpPr>
          <p:cNvPr id="7" name="object 7"/>
          <p:cNvSpPr/>
          <p:nvPr/>
        </p:nvSpPr>
        <p:spPr>
          <a:xfrm>
            <a:off x="4911328" y="2330447"/>
            <a:ext cx="2019650" cy="1531410"/>
          </a:xfrm>
          <a:custGeom>
            <a:avLst/>
            <a:gdLst/>
            <a:ahLst/>
            <a:cxnLst/>
            <a:rect l="l" t="t" r="r" b="b"/>
            <a:pathLst>
              <a:path w="1019175" h="772794">
                <a:moveTo>
                  <a:pt x="855406" y="0"/>
                </a:moveTo>
                <a:lnTo>
                  <a:pt x="164444" y="0"/>
                </a:lnTo>
                <a:lnTo>
                  <a:pt x="132744" y="125"/>
                </a:lnTo>
                <a:lnTo>
                  <a:pt x="107613" y="1003"/>
                </a:lnTo>
                <a:lnTo>
                  <a:pt x="67557" y="8028"/>
                </a:lnTo>
                <a:lnTo>
                  <a:pt x="31118" y="31243"/>
                </a:lnTo>
                <a:lnTo>
                  <a:pt x="7903" y="67682"/>
                </a:lnTo>
                <a:lnTo>
                  <a:pt x="874" y="107739"/>
                </a:lnTo>
                <a:lnTo>
                  <a:pt x="0" y="132562"/>
                </a:lnTo>
                <a:lnTo>
                  <a:pt x="10" y="640238"/>
                </a:lnTo>
                <a:lnTo>
                  <a:pt x="3264" y="686011"/>
                </a:lnTo>
                <a:lnTo>
                  <a:pt x="17582" y="724716"/>
                </a:lnTo>
                <a:lnTo>
                  <a:pt x="47959" y="755093"/>
                </a:lnTo>
                <a:lnTo>
                  <a:pt x="86664" y="769414"/>
                </a:lnTo>
                <a:lnTo>
                  <a:pt x="132436" y="772675"/>
                </a:lnTo>
                <a:lnTo>
                  <a:pt x="163715" y="772801"/>
                </a:lnTo>
                <a:lnTo>
                  <a:pt x="854677" y="772801"/>
                </a:lnTo>
                <a:lnTo>
                  <a:pt x="911508" y="771797"/>
                </a:lnTo>
                <a:lnTo>
                  <a:pt x="951564" y="764772"/>
                </a:lnTo>
                <a:lnTo>
                  <a:pt x="988003" y="741557"/>
                </a:lnTo>
                <a:lnTo>
                  <a:pt x="1011218" y="705118"/>
                </a:lnTo>
                <a:lnTo>
                  <a:pt x="1018246" y="665062"/>
                </a:lnTo>
                <a:lnTo>
                  <a:pt x="1019121" y="640238"/>
                </a:lnTo>
                <a:lnTo>
                  <a:pt x="1019111" y="132562"/>
                </a:lnTo>
                <a:lnTo>
                  <a:pt x="1015857" y="86790"/>
                </a:lnTo>
                <a:lnTo>
                  <a:pt x="1001539" y="48084"/>
                </a:lnTo>
                <a:lnTo>
                  <a:pt x="971162" y="17708"/>
                </a:lnTo>
                <a:lnTo>
                  <a:pt x="932457" y="3387"/>
                </a:lnTo>
                <a:lnTo>
                  <a:pt x="886685" y="125"/>
                </a:lnTo>
                <a:lnTo>
                  <a:pt x="855406" y="0"/>
                </a:lnTo>
                <a:close/>
              </a:path>
            </a:pathLst>
          </a:custGeom>
          <a:solidFill>
            <a:srgbClr val="3F969A"/>
          </a:solidFill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8" name="object 8"/>
          <p:cNvSpPr txBox="1"/>
          <p:nvPr/>
        </p:nvSpPr>
        <p:spPr>
          <a:xfrm>
            <a:off x="5288787" y="2889551"/>
            <a:ext cx="1269674" cy="369783"/>
          </a:xfrm>
          <a:prstGeom prst="rect">
            <a:avLst/>
          </a:prstGeom>
        </p:spPr>
        <p:txBody>
          <a:bodyPr vert="horz" wrap="square" lIns="0" tIns="33975" rIns="0" bIns="0" rtlCol="0">
            <a:spAutoFit/>
          </a:bodyPr>
          <a:lstStyle/>
          <a:p>
            <a:pPr marL="25168">
              <a:spcBef>
                <a:spcPts val="268"/>
              </a:spcBef>
            </a:pPr>
            <a:r>
              <a:rPr sz="2180" spc="-258" dirty="0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sz="2180" spc="-367" dirty="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sz="2180" spc="-287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180" spc="-454" dirty="0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sz="2180" spc="-287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180" spc="-119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2180" spc="-277" dirty="0">
                <a:solidFill>
                  <a:srgbClr val="FFFFFF"/>
                </a:solidFill>
                <a:latin typeface="Verdana"/>
                <a:cs typeface="Verdana"/>
              </a:rPr>
              <a:t>hod</a:t>
            </a:r>
            <a:endParaRPr sz="2180">
              <a:latin typeface="Verdana"/>
              <a:cs typeface="Verdana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651811" y="2330447"/>
            <a:ext cx="1361533" cy="1531410"/>
          </a:xfrm>
          <a:custGeom>
            <a:avLst/>
            <a:gdLst/>
            <a:ahLst/>
            <a:cxnLst/>
            <a:rect l="l" t="t" r="r" b="b"/>
            <a:pathLst>
              <a:path w="687069" h="772794">
                <a:moveTo>
                  <a:pt x="0" y="128558"/>
                </a:moveTo>
                <a:lnTo>
                  <a:pt x="0" y="679513"/>
                </a:lnTo>
                <a:lnTo>
                  <a:pt x="6974" y="697528"/>
                </a:lnTo>
                <a:lnTo>
                  <a:pt x="58628" y="730469"/>
                </a:lnTo>
                <a:lnTo>
                  <a:pt x="100547" y="744452"/>
                </a:lnTo>
                <a:lnTo>
                  <a:pt x="151354" y="756147"/>
                </a:lnTo>
                <a:lnTo>
                  <a:pt x="209667" y="765085"/>
                </a:lnTo>
                <a:lnTo>
                  <a:pt x="274108" y="770793"/>
                </a:lnTo>
                <a:lnTo>
                  <a:pt x="343295" y="772801"/>
                </a:lnTo>
                <a:lnTo>
                  <a:pt x="412482" y="770793"/>
                </a:lnTo>
                <a:lnTo>
                  <a:pt x="476922" y="765085"/>
                </a:lnTo>
                <a:lnTo>
                  <a:pt x="535236" y="756147"/>
                </a:lnTo>
                <a:lnTo>
                  <a:pt x="586043" y="744452"/>
                </a:lnTo>
                <a:lnTo>
                  <a:pt x="627962" y="730469"/>
                </a:lnTo>
                <a:lnTo>
                  <a:pt x="679616" y="697528"/>
                </a:lnTo>
                <a:lnTo>
                  <a:pt x="686591" y="679513"/>
                </a:lnTo>
                <a:lnTo>
                  <a:pt x="686591" y="191657"/>
                </a:lnTo>
                <a:lnTo>
                  <a:pt x="343295" y="191657"/>
                </a:lnTo>
                <a:lnTo>
                  <a:pt x="276722" y="190092"/>
                </a:lnTo>
                <a:lnTo>
                  <a:pt x="214167" y="185582"/>
                </a:lnTo>
                <a:lnTo>
                  <a:pt x="156725" y="178404"/>
                </a:lnTo>
                <a:lnTo>
                  <a:pt x="105492" y="168835"/>
                </a:lnTo>
                <a:lnTo>
                  <a:pt x="61564" y="157153"/>
                </a:lnTo>
                <a:lnTo>
                  <a:pt x="26034" y="143635"/>
                </a:lnTo>
                <a:lnTo>
                  <a:pt x="0" y="128558"/>
                </a:lnTo>
                <a:close/>
              </a:path>
              <a:path w="687069" h="772794">
                <a:moveTo>
                  <a:pt x="686591" y="128558"/>
                </a:moveTo>
                <a:lnTo>
                  <a:pt x="625026" y="157153"/>
                </a:lnTo>
                <a:lnTo>
                  <a:pt x="581097" y="168835"/>
                </a:lnTo>
                <a:lnTo>
                  <a:pt x="529865" y="178404"/>
                </a:lnTo>
                <a:lnTo>
                  <a:pt x="472423" y="185582"/>
                </a:lnTo>
                <a:lnTo>
                  <a:pt x="409868" y="190092"/>
                </a:lnTo>
                <a:lnTo>
                  <a:pt x="343295" y="191657"/>
                </a:lnTo>
                <a:lnTo>
                  <a:pt x="686591" y="191657"/>
                </a:lnTo>
                <a:lnTo>
                  <a:pt x="686591" y="128558"/>
                </a:lnTo>
                <a:close/>
              </a:path>
              <a:path w="687069" h="772794">
                <a:moveTo>
                  <a:pt x="343295" y="0"/>
                </a:moveTo>
                <a:lnTo>
                  <a:pt x="290744" y="1034"/>
                </a:lnTo>
                <a:lnTo>
                  <a:pt x="239196" y="4139"/>
                </a:lnTo>
                <a:lnTo>
                  <a:pt x="189648" y="9316"/>
                </a:lnTo>
                <a:lnTo>
                  <a:pt x="143100" y="16566"/>
                </a:lnTo>
                <a:lnTo>
                  <a:pt x="100547" y="25893"/>
                </a:lnTo>
                <a:lnTo>
                  <a:pt x="51295" y="41889"/>
                </a:lnTo>
                <a:lnTo>
                  <a:pt x="2042" y="78761"/>
                </a:lnTo>
                <a:lnTo>
                  <a:pt x="2042" y="98135"/>
                </a:lnTo>
                <a:lnTo>
                  <a:pt x="51295" y="135007"/>
                </a:lnTo>
                <a:lnTo>
                  <a:pt x="100547" y="151003"/>
                </a:lnTo>
                <a:lnTo>
                  <a:pt x="143102" y="160331"/>
                </a:lnTo>
                <a:lnTo>
                  <a:pt x="189653" y="167587"/>
                </a:lnTo>
                <a:lnTo>
                  <a:pt x="239202" y="172770"/>
                </a:lnTo>
                <a:lnTo>
                  <a:pt x="290749" y="175879"/>
                </a:lnTo>
                <a:lnTo>
                  <a:pt x="343295" y="176916"/>
                </a:lnTo>
                <a:lnTo>
                  <a:pt x="395842" y="175879"/>
                </a:lnTo>
                <a:lnTo>
                  <a:pt x="447389" y="172770"/>
                </a:lnTo>
                <a:lnTo>
                  <a:pt x="496937" y="167587"/>
                </a:lnTo>
                <a:lnTo>
                  <a:pt x="543489" y="160331"/>
                </a:lnTo>
                <a:lnTo>
                  <a:pt x="586043" y="151003"/>
                </a:lnTo>
                <a:lnTo>
                  <a:pt x="635296" y="135007"/>
                </a:lnTo>
                <a:lnTo>
                  <a:pt x="684548" y="98135"/>
                </a:lnTo>
                <a:lnTo>
                  <a:pt x="684548" y="78761"/>
                </a:lnTo>
                <a:lnTo>
                  <a:pt x="668131" y="59762"/>
                </a:lnTo>
                <a:lnTo>
                  <a:pt x="586043" y="25893"/>
                </a:lnTo>
                <a:lnTo>
                  <a:pt x="543488" y="16566"/>
                </a:lnTo>
                <a:lnTo>
                  <a:pt x="496938" y="9315"/>
                </a:lnTo>
                <a:lnTo>
                  <a:pt x="447390" y="4139"/>
                </a:lnTo>
                <a:lnTo>
                  <a:pt x="395842" y="1034"/>
                </a:lnTo>
                <a:lnTo>
                  <a:pt x="343295" y="0"/>
                </a:lnTo>
                <a:close/>
              </a:path>
            </a:pathLst>
          </a:custGeom>
          <a:solidFill>
            <a:srgbClr val="155359"/>
          </a:solidFill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10" name="object 10"/>
          <p:cNvSpPr txBox="1"/>
          <p:nvPr/>
        </p:nvSpPr>
        <p:spPr>
          <a:xfrm>
            <a:off x="3063118" y="2889551"/>
            <a:ext cx="541090" cy="369783"/>
          </a:xfrm>
          <a:prstGeom prst="rect">
            <a:avLst/>
          </a:prstGeom>
        </p:spPr>
        <p:txBody>
          <a:bodyPr vert="horz" wrap="square" lIns="0" tIns="33975" rIns="0" bIns="0" rtlCol="0">
            <a:spAutoFit/>
          </a:bodyPr>
          <a:lstStyle/>
          <a:p>
            <a:pPr marL="25168">
              <a:spcBef>
                <a:spcPts val="268"/>
              </a:spcBef>
            </a:pPr>
            <a:r>
              <a:rPr sz="2180" spc="-268" dirty="0">
                <a:solidFill>
                  <a:srgbClr val="FFFFFF"/>
                </a:solidFill>
                <a:latin typeface="Verdana"/>
                <a:cs typeface="Verdana"/>
              </a:rPr>
              <a:t>da</a:t>
            </a:r>
            <a:r>
              <a:rPr sz="2180" spc="-178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2180" spc="-297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endParaRPr sz="2180">
              <a:latin typeface="Verdana"/>
              <a:cs typeface="Verdana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7829786" y="2335669"/>
            <a:ext cx="1726452" cy="1521343"/>
          </a:xfrm>
          <a:custGeom>
            <a:avLst/>
            <a:gdLst/>
            <a:ahLst/>
            <a:cxnLst/>
            <a:rect l="l" t="t" r="r" b="b"/>
            <a:pathLst>
              <a:path w="871220" h="767714">
                <a:moveTo>
                  <a:pt x="435572" y="0"/>
                </a:moveTo>
                <a:lnTo>
                  <a:pt x="372226" y="50794"/>
                </a:lnTo>
                <a:lnTo>
                  <a:pt x="293657" y="20936"/>
                </a:lnTo>
                <a:lnTo>
                  <a:pt x="252400" y="87162"/>
                </a:lnTo>
                <a:lnTo>
                  <a:pt x="167121" y="81475"/>
                </a:lnTo>
                <a:lnTo>
                  <a:pt x="152422" y="155958"/>
                </a:lnTo>
                <a:lnTo>
                  <a:pt x="69676" y="175059"/>
                </a:lnTo>
                <a:lnTo>
                  <a:pt x="83128" y="249725"/>
                </a:lnTo>
                <a:lnTo>
                  <a:pt x="11881" y="291544"/>
                </a:lnTo>
                <a:lnTo>
                  <a:pt x="52028" y="358303"/>
                </a:lnTo>
                <a:lnTo>
                  <a:pt x="0" y="418309"/>
                </a:lnTo>
                <a:lnTo>
                  <a:pt x="62489" y="469926"/>
                </a:lnTo>
                <a:lnTo>
                  <a:pt x="35319" y="541615"/>
                </a:lnTo>
                <a:lnTo>
                  <a:pt x="113381" y="572497"/>
                </a:lnTo>
                <a:lnTo>
                  <a:pt x="114012" y="648102"/>
                </a:lnTo>
                <a:lnTo>
                  <a:pt x="199186" y="654902"/>
                </a:lnTo>
                <a:lnTo>
                  <a:pt x="227552" y="726229"/>
                </a:lnTo>
                <a:lnTo>
                  <a:pt x="310608" y="708211"/>
                </a:lnTo>
                <a:lnTo>
                  <a:pt x="363633" y="767531"/>
                </a:lnTo>
                <a:lnTo>
                  <a:pt x="435572" y="726646"/>
                </a:lnTo>
                <a:lnTo>
                  <a:pt x="507510" y="767531"/>
                </a:lnTo>
                <a:lnTo>
                  <a:pt x="560535" y="708211"/>
                </a:lnTo>
                <a:lnTo>
                  <a:pt x="643592" y="726229"/>
                </a:lnTo>
                <a:lnTo>
                  <a:pt x="671957" y="654902"/>
                </a:lnTo>
                <a:lnTo>
                  <a:pt x="757132" y="648102"/>
                </a:lnTo>
                <a:lnTo>
                  <a:pt x="757763" y="572497"/>
                </a:lnTo>
                <a:lnTo>
                  <a:pt x="835825" y="541615"/>
                </a:lnTo>
                <a:lnTo>
                  <a:pt x="808655" y="469926"/>
                </a:lnTo>
                <a:lnTo>
                  <a:pt x="871144" y="418309"/>
                </a:lnTo>
                <a:lnTo>
                  <a:pt x="819116" y="358303"/>
                </a:lnTo>
                <a:lnTo>
                  <a:pt x="859263" y="291544"/>
                </a:lnTo>
                <a:lnTo>
                  <a:pt x="788016" y="249725"/>
                </a:lnTo>
                <a:lnTo>
                  <a:pt x="801468" y="175059"/>
                </a:lnTo>
                <a:lnTo>
                  <a:pt x="718722" y="155958"/>
                </a:lnTo>
                <a:lnTo>
                  <a:pt x="704023" y="81475"/>
                </a:lnTo>
                <a:lnTo>
                  <a:pt x="618744" y="87162"/>
                </a:lnTo>
                <a:lnTo>
                  <a:pt x="577487" y="20936"/>
                </a:lnTo>
                <a:lnTo>
                  <a:pt x="498917" y="50794"/>
                </a:lnTo>
                <a:lnTo>
                  <a:pt x="435572" y="0"/>
                </a:lnTo>
                <a:close/>
              </a:path>
            </a:pathLst>
          </a:custGeom>
          <a:solidFill>
            <a:srgbClr val="84D2D7"/>
          </a:solidFill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12" name="object 12"/>
          <p:cNvSpPr txBox="1"/>
          <p:nvPr/>
        </p:nvSpPr>
        <p:spPr>
          <a:xfrm>
            <a:off x="8014718" y="2899760"/>
            <a:ext cx="1366567" cy="369783"/>
          </a:xfrm>
          <a:prstGeom prst="rect">
            <a:avLst/>
          </a:prstGeom>
        </p:spPr>
        <p:txBody>
          <a:bodyPr vert="horz" wrap="square" lIns="0" tIns="33975" rIns="0" bIns="0" rtlCol="0">
            <a:spAutoFit/>
          </a:bodyPr>
          <a:lstStyle/>
          <a:p>
            <a:pPr marL="25168">
              <a:spcBef>
                <a:spcPts val="268"/>
              </a:spcBef>
            </a:pPr>
            <a:r>
              <a:rPr sz="2180" spc="-178" dirty="0">
                <a:solidFill>
                  <a:srgbClr val="FFFFFF"/>
                </a:solidFill>
                <a:latin typeface="Verdana"/>
                <a:cs typeface="Verdana"/>
              </a:rPr>
              <a:t>intelligence</a:t>
            </a:r>
            <a:endParaRPr sz="2180">
              <a:latin typeface="Verdana"/>
              <a:cs typeface="Verdana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4038897" y="3014496"/>
            <a:ext cx="3764979" cy="208886"/>
            <a:chOff x="1266975" y="1521204"/>
            <a:chExt cx="1899920" cy="105410"/>
          </a:xfrm>
        </p:grpSpPr>
        <p:sp>
          <p:nvSpPr>
            <p:cNvPr id="14" name="object 14"/>
            <p:cNvSpPr/>
            <p:nvPr/>
          </p:nvSpPr>
          <p:spPr>
            <a:xfrm>
              <a:off x="1266975" y="1573755"/>
              <a:ext cx="334645" cy="0"/>
            </a:xfrm>
            <a:custGeom>
              <a:avLst/>
              <a:gdLst/>
              <a:ahLst/>
              <a:cxnLst/>
              <a:rect l="l" t="t" r="r" b="b"/>
              <a:pathLst>
                <a:path w="334644">
                  <a:moveTo>
                    <a:pt x="0" y="0"/>
                  </a:moveTo>
                  <a:lnTo>
                    <a:pt x="321663" y="0"/>
                  </a:lnTo>
                  <a:lnTo>
                    <a:pt x="334543" y="0"/>
                  </a:lnTo>
                </a:path>
              </a:pathLst>
            </a:custGeom>
            <a:ln w="25760">
              <a:solidFill>
                <a:srgbClr val="A6AAA9"/>
              </a:solidFill>
            </a:ln>
          </p:spPr>
          <p:txBody>
            <a:bodyPr wrap="square" lIns="0" tIns="0" rIns="0" bIns="0" rtlCol="0"/>
            <a:lstStyle/>
            <a:p>
              <a:endParaRPr sz="3567"/>
            </a:p>
          </p:txBody>
        </p:sp>
        <p:sp>
          <p:nvSpPr>
            <p:cNvPr id="15" name="object 15"/>
            <p:cNvSpPr/>
            <p:nvPr/>
          </p:nvSpPr>
          <p:spPr>
            <a:xfrm>
              <a:off x="1588639" y="1521204"/>
              <a:ext cx="105410" cy="105410"/>
            </a:xfrm>
            <a:custGeom>
              <a:avLst/>
              <a:gdLst/>
              <a:ahLst/>
              <a:cxnLst/>
              <a:rect l="l" t="t" r="r" b="b"/>
              <a:pathLst>
                <a:path w="105410" h="105410">
                  <a:moveTo>
                    <a:pt x="0" y="0"/>
                  </a:moveTo>
                  <a:lnTo>
                    <a:pt x="0" y="105100"/>
                  </a:lnTo>
                  <a:lnTo>
                    <a:pt x="105100" y="525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6AAA9"/>
            </a:solidFill>
          </p:spPr>
          <p:txBody>
            <a:bodyPr wrap="square" lIns="0" tIns="0" rIns="0" bIns="0" rtlCol="0"/>
            <a:lstStyle/>
            <a:p>
              <a:endParaRPr sz="3567"/>
            </a:p>
          </p:txBody>
        </p:sp>
        <p:sp>
          <p:nvSpPr>
            <p:cNvPr id="16" name="object 16"/>
            <p:cNvSpPr/>
            <p:nvPr/>
          </p:nvSpPr>
          <p:spPr>
            <a:xfrm>
              <a:off x="2739840" y="1573755"/>
              <a:ext cx="334645" cy="0"/>
            </a:xfrm>
            <a:custGeom>
              <a:avLst/>
              <a:gdLst/>
              <a:ahLst/>
              <a:cxnLst/>
              <a:rect l="l" t="t" r="r" b="b"/>
              <a:pathLst>
                <a:path w="334644">
                  <a:moveTo>
                    <a:pt x="0" y="0"/>
                  </a:moveTo>
                  <a:lnTo>
                    <a:pt x="321663" y="0"/>
                  </a:lnTo>
                  <a:lnTo>
                    <a:pt x="334543" y="0"/>
                  </a:lnTo>
                </a:path>
              </a:pathLst>
            </a:custGeom>
            <a:ln w="25760">
              <a:solidFill>
                <a:srgbClr val="A6AAA9"/>
              </a:solidFill>
            </a:ln>
          </p:spPr>
          <p:txBody>
            <a:bodyPr wrap="square" lIns="0" tIns="0" rIns="0" bIns="0" rtlCol="0"/>
            <a:lstStyle/>
            <a:p>
              <a:endParaRPr sz="3567"/>
            </a:p>
          </p:txBody>
        </p:sp>
        <p:sp>
          <p:nvSpPr>
            <p:cNvPr id="17" name="object 17"/>
            <p:cNvSpPr/>
            <p:nvPr/>
          </p:nvSpPr>
          <p:spPr>
            <a:xfrm>
              <a:off x="3061504" y="1521204"/>
              <a:ext cx="105410" cy="105410"/>
            </a:xfrm>
            <a:custGeom>
              <a:avLst/>
              <a:gdLst/>
              <a:ahLst/>
              <a:cxnLst/>
              <a:rect l="l" t="t" r="r" b="b"/>
              <a:pathLst>
                <a:path w="105410" h="105410">
                  <a:moveTo>
                    <a:pt x="0" y="0"/>
                  </a:moveTo>
                  <a:lnTo>
                    <a:pt x="0" y="105100"/>
                  </a:lnTo>
                  <a:lnTo>
                    <a:pt x="105100" y="525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6AAA9"/>
            </a:solidFill>
          </p:spPr>
          <p:txBody>
            <a:bodyPr wrap="square" lIns="0" tIns="0" rIns="0" bIns="0" rtlCol="0"/>
            <a:lstStyle/>
            <a:p>
              <a:endParaRPr sz="3567"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954157" y="4609471"/>
            <a:ext cx="10813774" cy="972532"/>
          </a:xfrm>
          <a:prstGeom prst="rect">
            <a:avLst/>
          </a:prstGeom>
        </p:spPr>
        <p:txBody>
          <a:bodyPr vert="horz" wrap="square" lIns="0" tIns="25167" rIns="0" bIns="0" rtlCol="0">
            <a:spAutoFit/>
          </a:bodyPr>
          <a:lstStyle/>
          <a:p>
            <a:pPr marL="773903" marR="10067" indent="-749994">
              <a:lnSpc>
                <a:spcPct val="114599"/>
              </a:lnSpc>
              <a:spcBef>
                <a:spcPts val="198"/>
              </a:spcBef>
            </a:pPr>
            <a:r>
              <a:rPr sz="2800" spc="-10" dirty="0">
                <a:solidFill>
                  <a:srgbClr val="22373A"/>
                </a:solidFill>
                <a:latin typeface="Microsoft Sans Serif"/>
                <a:cs typeface="Microsoft Sans Serif"/>
              </a:rPr>
              <a:t>...</a:t>
            </a:r>
            <a:r>
              <a:rPr sz="2800" spc="357" dirty="0">
                <a:solidFill>
                  <a:srgbClr val="22373A"/>
                </a:solidFill>
                <a:latin typeface="Microsoft Sans Serif"/>
                <a:cs typeface="Microsoft Sans Serif"/>
              </a:rPr>
              <a:t> </a:t>
            </a:r>
            <a:r>
              <a:rPr sz="2800" spc="-69" dirty="0">
                <a:solidFill>
                  <a:srgbClr val="22373A"/>
                </a:solidFill>
                <a:latin typeface="Microsoft Sans Serif"/>
                <a:cs typeface="Microsoft Sans Serif"/>
              </a:rPr>
              <a:t>well,</a:t>
            </a:r>
            <a:r>
              <a:rPr sz="2800" spc="129" dirty="0">
                <a:solidFill>
                  <a:srgbClr val="22373A"/>
                </a:solidFill>
                <a:latin typeface="Microsoft Sans Serif"/>
                <a:cs typeface="Microsoft Sans Serif"/>
              </a:rPr>
              <a:t> </a:t>
            </a:r>
            <a:r>
              <a:rPr sz="2800" spc="-129" dirty="0">
                <a:solidFill>
                  <a:srgbClr val="22373A"/>
                </a:solidFill>
                <a:latin typeface="Microsoft Sans Serif"/>
                <a:cs typeface="Microsoft Sans Serif"/>
              </a:rPr>
              <a:t>maybe</a:t>
            </a:r>
            <a:r>
              <a:rPr sz="2800" spc="139" dirty="0">
                <a:solidFill>
                  <a:srgbClr val="22373A"/>
                </a:solidFill>
                <a:latin typeface="Microsoft Sans Serif"/>
                <a:cs typeface="Microsoft Sans Serif"/>
              </a:rPr>
              <a:t> </a:t>
            </a:r>
            <a:r>
              <a:rPr sz="2800" spc="-20" dirty="0">
                <a:solidFill>
                  <a:srgbClr val="22373A"/>
                </a:solidFill>
                <a:latin typeface="Microsoft Sans Serif"/>
                <a:cs typeface="Microsoft Sans Serif"/>
              </a:rPr>
              <a:t>not</a:t>
            </a:r>
            <a:r>
              <a:rPr sz="2800" spc="139" dirty="0">
                <a:solidFill>
                  <a:srgbClr val="22373A"/>
                </a:solidFill>
                <a:latin typeface="Microsoft Sans Serif"/>
                <a:cs typeface="Microsoft Sans Serif"/>
              </a:rPr>
              <a:t> </a:t>
            </a:r>
            <a:r>
              <a:rPr sz="2800" spc="-89" dirty="0">
                <a:solidFill>
                  <a:srgbClr val="22373A"/>
                </a:solidFill>
                <a:latin typeface="Microsoft Sans Serif"/>
                <a:cs typeface="Microsoft Sans Serif"/>
              </a:rPr>
              <a:t>real</a:t>
            </a:r>
            <a:r>
              <a:rPr sz="2800" spc="129" dirty="0">
                <a:solidFill>
                  <a:srgbClr val="22373A"/>
                </a:solidFill>
                <a:latin typeface="Microsoft Sans Serif"/>
                <a:cs typeface="Microsoft Sans Serif"/>
              </a:rPr>
              <a:t> </a:t>
            </a:r>
            <a:r>
              <a:rPr sz="2800" spc="-69" dirty="0">
                <a:solidFill>
                  <a:srgbClr val="22373A"/>
                </a:solidFill>
                <a:latin typeface="Microsoft Sans Serif"/>
                <a:cs typeface="Microsoft Sans Serif"/>
              </a:rPr>
              <a:t>intelligence,</a:t>
            </a:r>
            <a:r>
              <a:rPr sz="2800" spc="139" dirty="0">
                <a:solidFill>
                  <a:srgbClr val="22373A"/>
                </a:solidFill>
                <a:latin typeface="Microsoft Sans Serif"/>
                <a:cs typeface="Microsoft Sans Serif"/>
              </a:rPr>
              <a:t> </a:t>
            </a:r>
            <a:r>
              <a:rPr sz="2800" spc="-10" dirty="0">
                <a:solidFill>
                  <a:srgbClr val="22373A"/>
                </a:solidFill>
                <a:latin typeface="Microsoft Sans Serif"/>
                <a:cs typeface="Microsoft Sans Serif"/>
              </a:rPr>
              <a:t>but</a:t>
            </a:r>
            <a:r>
              <a:rPr sz="2800" spc="139" dirty="0">
                <a:solidFill>
                  <a:srgbClr val="22373A"/>
                </a:solidFill>
                <a:latin typeface="Microsoft Sans Serif"/>
                <a:cs typeface="Microsoft Sans Serif"/>
              </a:rPr>
              <a:t> </a:t>
            </a:r>
            <a:r>
              <a:rPr sz="2800" spc="-129" dirty="0">
                <a:solidFill>
                  <a:srgbClr val="22373A"/>
                </a:solidFill>
                <a:latin typeface="Microsoft Sans Serif"/>
                <a:cs typeface="Microsoft Sans Serif"/>
              </a:rPr>
              <a:t>since</a:t>
            </a:r>
            <a:r>
              <a:rPr sz="2800" spc="129" dirty="0">
                <a:solidFill>
                  <a:srgbClr val="22373A"/>
                </a:solidFill>
                <a:latin typeface="Microsoft Sans Serif"/>
                <a:cs typeface="Microsoft Sans Serif"/>
              </a:rPr>
              <a:t> </a:t>
            </a:r>
            <a:r>
              <a:rPr sz="2800" spc="-129" dirty="0">
                <a:solidFill>
                  <a:srgbClr val="22373A"/>
                </a:solidFill>
                <a:latin typeface="Microsoft Sans Serif"/>
                <a:cs typeface="Microsoft Sans Serif"/>
              </a:rPr>
              <a:t>these</a:t>
            </a:r>
            <a:r>
              <a:rPr sz="2800" spc="139" dirty="0">
                <a:solidFill>
                  <a:srgbClr val="22373A"/>
                </a:solidFill>
                <a:latin typeface="Microsoft Sans Serif"/>
                <a:cs typeface="Microsoft Sans Serif"/>
              </a:rPr>
              <a:t> </a:t>
            </a:r>
            <a:r>
              <a:rPr sz="2800" spc="-79" dirty="0">
                <a:solidFill>
                  <a:srgbClr val="22373A"/>
                </a:solidFill>
                <a:latin typeface="Microsoft Sans Serif"/>
                <a:cs typeface="Microsoft Sans Serif"/>
              </a:rPr>
              <a:t>terms</a:t>
            </a:r>
            <a:r>
              <a:rPr sz="2800" spc="139" dirty="0">
                <a:solidFill>
                  <a:srgbClr val="22373A"/>
                </a:solidFill>
                <a:latin typeface="Microsoft Sans Serif"/>
                <a:cs typeface="Microsoft Sans Serif"/>
              </a:rPr>
              <a:t> </a:t>
            </a:r>
            <a:r>
              <a:rPr sz="2800" spc="-149" dirty="0">
                <a:solidFill>
                  <a:srgbClr val="22373A"/>
                </a:solidFill>
                <a:latin typeface="Microsoft Sans Serif"/>
                <a:cs typeface="Microsoft Sans Serif"/>
              </a:rPr>
              <a:t>are</a:t>
            </a:r>
            <a:r>
              <a:rPr sz="2800" spc="129" dirty="0">
                <a:solidFill>
                  <a:srgbClr val="22373A"/>
                </a:solidFill>
                <a:latin typeface="Microsoft Sans Serif"/>
                <a:cs typeface="Microsoft Sans Serif"/>
              </a:rPr>
              <a:t> </a:t>
            </a:r>
            <a:r>
              <a:rPr sz="2800" spc="-59" dirty="0">
                <a:solidFill>
                  <a:srgbClr val="22373A"/>
                </a:solidFill>
                <a:latin typeface="Microsoft Sans Serif"/>
                <a:cs typeface="Microsoft Sans Serif"/>
              </a:rPr>
              <a:t>poorly </a:t>
            </a:r>
            <a:r>
              <a:rPr sz="2800" spc="-495" dirty="0">
                <a:solidFill>
                  <a:srgbClr val="22373A"/>
                </a:solidFill>
                <a:latin typeface="Microsoft Sans Serif"/>
                <a:cs typeface="Microsoft Sans Serif"/>
              </a:rPr>
              <a:t> </a:t>
            </a:r>
            <a:r>
              <a:rPr sz="2800" spc="-89" dirty="0">
                <a:solidFill>
                  <a:srgbClr val="22373A"/>
                </a:solidFill>
                <a:latin typeface="Microsoft Sans Serif"/>
                <a:cs typeface="Microsoft Sans Serif"/>
              </a:rPr>
              <a:t>defined,</a:t>
            </a:r>
            <a:r>
              <a:rPr sz="2800" spc="129" dirty="0">
                <a:solidFill>
                  <a:srgbClr val="22373A"/>
                </a:solidFill>
                <a:latin typeface="Microsoft Sans Serif"/>
                <a:cs typeface="Microsoft Sans Serif"/>
              </a:rPr>
              <a:t> </a:t>
            </a:r>
            <a:r>
              <a:rPr sz="2800" spc="-50" dirty="0">
                <a:solidFill>
                  <a:srgbClr val="22373A"/>
                </a:solidFill>
                <a:latin typeface="Microsoft Sans Serif"/>
                <a:cs typeface="Microsoft Sans Serif"/>
              </a:rPr>
              <a:t>we’ll</a:t>
            </a:r>
            <a:r>
              <a:rPr sz="2800" spc="139" dirty="0">
                <a:solidFill>
                  <a:srgbClr val="22373A"/>
                </a:solidFill>
                <a:latin typeface="Microsoft Sans Serif"/>
                <a:cs typeface="Microsoft Sans Serif"/>
              </a:rPr>
              <a:t> </a:t>
            </a:r>
            <a:r>
              <a:rPr sz="2800" spc="-188" dirty="0">
                <a:solidFill>
                  <a:srgbClr val="22373A"/>
                </a:solidFill>
                <a:latin typeface="Microsoft Sans Serif"/>
                <a:cs typeface="Microsoft Sans Serif"/>
              </a:rPr>
              <a:t>use</a:t>
            </a:r>
            <a:r>
              <a:rPr sz="2800" spc="139" dirty="0">
                <a:solidFill>
                  <a:srgbClr val="22373A"/>
                </a:solidFill>
                <a:latin typeface="Microsoft Sans Serif"/>
                <a:cs typeface="Microsoft Sans Serif"/>
              </a:rPr>
              <a:t> </a:t>
            </a:r>
            <a:r>
              <a:rPr sz="2800" spc="-50" dirty="0">
                <a:solidFill>
                  <a:srgbClr val="22373A"/>
                </a:solidFill>
                <a:latin typeface="Microsoft Sans Serif"/>
                <a:cs typeface="Microsoft Sans Serif"/>
              </a:rPr>
              <a:t>the</a:t>
            </a:r>
            <a:r>
              <a:rPr sz="2800" spc="129" dirty="0">
                <a:solidFill>
                  <a:srgbClr val="22373A"/>
                </a:solidFill>
                <a:latin typeface="Microsoft Sans Serif"/>
                <a:cs typeface="Microsoft Sans Serif"/>
              </a:rPr>
              <a:t> </a:t>
            </a:r>
            <a:r>
              <a:rPr sz="2800" spc="-40" dirty="0">
                <a:solidFill>
                  <a:srgbClr val="22373A"/>
                </a:solidFill>
                <a:latin typeface="Microsoft Sans Serif"/>
                <a:cs typeface="Microsoft Sans Serif"/>
              </a:rPr>
              <a:t>term</a:t>
            </a:r>
            <a:r>
              <a:rPr sz="2800" spc="139" dirty="0">
                <a:solidFill>
                  <a:srgbClr val="22373A"/>
                </a:solidFill>
                <a:latin typeface="Microsoft Sans Serif"/>
                <a:cs typeface="Microsoft Sans Serif"/>
              </a:rPr>
              <a:t> </a:t>
            </a:r>
            <a:r>
              <a:rPr sz="2800" spc="-79" dirty="0">
                <a:solidFill>
                  <a:srgbClr val="22373A"/>
                </a:solidFill>
                <a:latin typeface="Microsoft Sans Serif"/>
                <a:cs typeface="Microsoft Sans Serif"/>
              </a:rPr>
              <a:t>intelligence</a:t>
            </a:r>
            <a:r>
              <a:rPr sz="2800" spc="139" dirty="0">
                <a:solidFill>
                  <a:srgbClr val="22373A"/>
                </a:solidFill>
                <a:latin typeface="Microsoft Sans Serif"/>
                <a:cs typeface="Microsoft Sans Serif"/>
              </a:rPr>
              <a:t> </a:t>
            </a:r>
            <a:r>
              <a:rPr sz="2800" spc="-50" dirty="0">
                <a:solidFill>
                  <a:srgbClr val="22373A"/>
                </a:solidFill>
                <a:latin typeface="Microsoft Sans Serif"/>
                <a:cs typeface="Microsoft Sans Serif"/>
              </a:rPr>
              <a:t>for</a:t>
            </a:r>
            <a:r>
              <a:rPr sz="2800" spc="129" dirty="0">
                <a:solidFill>
                  <a:srgbClr val="22373A"/>
                </a:solidFill>
                <a:latin typeface="Microsoft Sans Serif"/>
                <a:cs typeface="Microsoft Sans Serif"/>
              </a:rPr>
              <a:t> </a:t>
            </a:r>
            <a:r>
              <a:rPr sz="2800" spc="-40" dirty="0">
                <a:solidFill>
                  <a:srgbClr val="22373A"/>
                </a:solidFill>
                <a:latin typeface="Microsoft Sans Serif"/>
                <a:cs typeface="Microsoft Sans Serif"/>
              </a:rPr>
              <a:t>this</a:t>
            </a:r>
            <a:r>
              <a:rPr sz="2800" spc="139" dirty="0">
                <a:solidFill>
                  <a:srgbClr val="22373A"/>
                </a:solidFill>
                <a:latin typeface="Microsoft Sans Serif"/>
                <a:cs typeface="Microsoft Sans Serif"/>
              </a:rPr>
              <a:t> </a:t>
            </a:r>
            <a:r>
              <a:rPr sz="2800" spc="-59" dirty="0">
                <a:solidFill>
                  <a:srgbClr val="22373A"/>
                </a:solidFill>
                <a:latin typeface="Microsoft Sans Serif"/>
                <a:cs typeface="Microsoft Sans Serif"/>
              </a:rPr>
              <a:t>lecture.</a:t>
            </a:r>
            <a:endParaRPr sz="2800" dirty="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  <p:transition>
    <p:cut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772" y="150594"/>
            <a:ext cx="6387548" cy="855139"/>
          </a:xfrm>
          <a:prstGeom prst="rect">
            <a:avLst/>
          </a:prstGeom>
        </p:spPr>
        <p:txBody>
          <a:bodyPr vert="horz" wrap="square" lIns="0" tIns="23909" rIns="0" bIns="0" rtlCol="0" anchor="ctr">
            <a:spAutoFit/>
          </a:bodyPr>
          <a:lstStyle/>
          <a:p>
            <a:pPr marL="25168">
              <a:lnSpc>
                <a:spcPct val="100000"/>
              </a:lnSpc>
              <a:spcBef>
                <a:spcPts val="188"/>
              </a:spcBef>
            </a:pPr>
            <a:r>
              <a:rPr spc="-109" dirty="0"/>
              <a:t>Task</a:t>
            </a:r>
            <a:r>
              <a:rPr spc="159" dirty="0"/>
              <a:t> </a:t>
            </a:r>
            <a:r>
              <a:rPr spc="-50" dirty="0"/>
              <a:t>1:</a:t>
            </a:r>
            <a:r>
              <a:rPr spc="426" dirty="0"/>
              <a:t> </a:t>
            </a:r>
            <a:r>
              <a:rPr spc="-149" dirty="0"/>
              <a:t>Regression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888313" y="1002951"/>
            <a:ext cx="9190014" cy="433429"/>
          </a:xfrm>
          <a:prstGeom prst="rect">
            <a:avLst/>
          </a:prstGeom>
          <a:ln w="5054">
            <a:solidFill>
              <a:srgbClr val="22373A"/>
            </a:solidFill>
          </a:ln>
        </p:spPr>
        <p:txBody>
          <a:bodyPr vert="horz" wrap="square" lIns="0" tIns="2517" rIns="0" bIns="0" rtlCol="0">
            <a:spAutoFit/>
          </a:bodyPr>
          <a:lstStyle/>
          <a:p>
            <a:pPr marL="1705104">
              <a:spcBef>
                <a:spcPts val="20"/>
              </a:spcBef>
            </a:pPr>
            <a:r>
              <a:rPr sz="2800" i="1" spc="-99" dirty="0">
                <a:solidFill>
                  <a:srgbClr val="22373A"/>
                </a:solidFill>
                <a:latin typeface="Arial"/>
                <a:cs typeface="Arial"/>
              </a:rPr>
              <a:t>How</a:t>
            </a:r>
            <a:r>
              <a:rPr sz="2800" i="1" spc="99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2800" i="1" spc="-99" dirty="0">
                <a:solidFill>
                  <a:srgbClr val="22373A"/>
                </a:solidFill>
                <a:latin typeface="Arial"/>
                <a:cs typeface="Arial"/>
              </a:rPr>
              <a:t>much</a:t>
            </a:r>
            <a:r>
              <a:rPr sz="2800" i="1" spc="99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2800" i="1" spc="-99" dirty="0">
                <a:solidFill>
                  <a:srgbClr val="22373A"/>
                </a:solidFill>
                <a:latin typeface="Arial"/>
                <a:cs typeface="Arial"/>
              </a:rPr>
              <a:t>should</a:t>
            </a:r>
            <a:r>
              <a:rPr sz="2800" i="1" spc="99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2800" i="1" spc="-119" dirty="0">
                <a:solidFill>
                  <a:srgbClr val="22373A"/>
                </a:solidFill>
                <a:latin typeface="Arial"/>
                <a:cs typeface="Arial"/>
              </a:rPr>
              <a:t>you</a:t>
            </a:r>
            <a:r>
              <a:rPr sz="2800" i="1" spc="99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2800" i="1" spc="-109" dirty="0">
                <a:solidFill>
                  <a:srgbClr val="22373A"/>
                </a:solidFill>
                <a:latin typeface="Arial"/>
                <a:cs typeface="Arial"/>
              </a:rPr>
              <a:t>sell</a:t>
            </a:r>
            <a:r>
              <a:rPr sz="2800" i="1" spc="99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2800" i="1" spc="-89" dirty="0">
                <a:solidFill>
                  <a:srgbClr val="22373A"/>
                </a:solidFill>
                <a:latin typeface="Arial"/>
                <a:cs typeface="Arial"/>
              </a:rPr>
              <a:t>your</a:t>
            </a:r>
            <a:r>
              <a:rPr sz="2800" i="1" spc="99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2800" i="1" spc="-149" dirty="0">
                <a:solidFill>
                  <a:srgbClr val="22373A"/>
                </a:solidFill>
                <a:latin typeface="Arial"/>
                <a:cs typeface="Arial"/>
              </a:rPr>
              <a:t>house</a:t>
            </a:r>
            <a:r>
              <a:rPr sz="2800" i="1" spc="89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2800" i="1" spc="-79" dirty="0">
                <a:solidFill>
                  <a:srgbClr val="22373A"/>
                </a:solidFill>
                <a:latin typeface="Arial"/>
                <a:cs typeface="Arial"/>
              </a:rPr>
              <a:t>for?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097988" y="1713783"/>
            <a:ext cx="1701285" cy="1289807"/>
          </a:xfrm>
          <a:custGeom>
            <a:avLst/>
            <a:gdLst/>
            <a:ahLst/>
            <a:cxnLst/>
            <a:rect l="l" t="t" r="r" b="b"/>
            <a:pathLst>
              <a:path w="858519" h="650875">
                <a:moveTo>
                  <a:pt x="720327" y="0"/>
                </a:moveTo>
                <a:lnTo>
                  <a:pt x="138476" y="0"/>
                </a:lnTo>
                <a:lnTo>
                  <a:pt x="111782" y="105"/>
                </a:lnTo>
                <a:lnTo>
                  <a:pt x="72988" y="2852"/>
                </a:lnTo>
                <a:lnTo>
                  <a:pt x="26204" y="26309"/>
                </a:lnTo>
                <a:lnTo>
                  <a:pt x="2745" y="73094"/>
                </a:lnTo>
                <a:lnTo>
                  <a:pt x="0" y="111629"/>
                </a:lnTo>
                <a:lnTo>
                  <a:pt x="9" y="539137"/>
                </a:lnTo>
                <a:lnTo>
                  <a:pt x="2748" y="577682"/>
                </a:lnTo>
                <a:lnTo>
                  <a:pt x="26204" y="624457"/>
                </a:lnTo>
                <a:lnTo>
                  <a:pt x="72979" y="647914"/>
                </a:lnTo>
                <a:lnTo>
                  <a:pt x="111523" y="650661"/>
                </a:lnTo>
                <a:lnTo>
                  <a:pt x="137863" y="650767"/>
                </a:lnTo>
                <a:lnTo>
                  <a:pt x="719714" y="650767"/>
                </a:lnTo>
                <a:lnTo>
                  <a:pt x="767571" y="649921"/>
                </a:lnTo>
                <a:lnTo>
                  <a:pt x="817804" y="635855"/>
                </a:lnTo>
                <a:lnTo>
                  <a:pt x="851535" y="593772"/>
                </a:lnTo>
                <a:lnTo>
                  <a:pt x="858190" y="539137"/>
                </a:lnTo>
                <a:lnTo>
                  <a:pt x="858181" y="111629"/>
                </a:lnTo>
                <a:lnTo>
                  <a:pt x="855441" y="73085"/>
                </a:lnTo>
                <a:lnTo>
                  <a:pt x="831986" y="26309"/>
                </a:lnTo>
                <a:lnTo>
                  <a:pt x="785211" y="2852"/>
                </a:lnTo>
                <a:lnTo>
                  <a:pt x="746667" y="105"/>
                </a:lnTo>
                <a:lnTo>
                  <a:pt x="720327" y="0"/>
                </a:lnTo>
                <a:close/>
              </a:path>
            </a:pathLst>
          </a:custGeom>
          <a:solidFill>
            <a:srgbClr val="3F969A"/>
          </a:solidFill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9" name="object 9"/>
          <p:cNvSpPr txBox="1"/>
          <p:nvPr/>
        </p:nvSpPr>
        <p:spPr>
          <a:xfrm>
            <a:off x="5411867" y="2180625"/>
            <a:ext cx="1077146" cy="316442"/>
          </a:xfrm>
          <a:prstGeom prst="rect">
            <a:avLst/>
          </a:prstGeom>
        </p:spPr>
        <p:txBody>
          <a:bodyPr vert="horz" wrap="square" lIns="0" tIns="26425" rIns="0" bIns="0" rtlCol="0">
            <a:spAutoFit/>
          </a:bodyPr>
          <a:lstStyle/>
          <a:p>
            <a:pPr marL="25168">
              <a:spcBef>
                <a:spcPts val="208"/>
              </a:spcBef>
            </a:pPr>
            <a:r>
              <a:rPr sz="1883" spc="-258" dirty="0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sz="1883" spc="-337" dirty="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sz="1883" spc="-258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83" spc="-426" dirty="0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sz="1883" spc="-277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1883" spc="-119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1883" spc="-268" dirty="0">
                <a:solidFill>
                  <a:srgbClr val="FFFFFF"/>
                </a:solidFill>
                <a:latin typeface="Verdana"/>
                <a:cs typeface="Verdana"/>
              </a:rPr>
              <a:t>hod</a:t>
            </a:r>
            <a:endParaRPr sz="1883">
              <a:latin typeface="Verdana"/>
              <a:cs typeface="Verdana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195260" y="1713783"/>
            <a:ext cx="1146356" cy="1289807"/>
          </a:xfrm>
          <a:custGeom>
            <a:avLst/>
            <a:gdLst/>
            <a:ahLst/>
            <a:cxnLst/>
            <a:rect l="l" t="t" r="r" b="b"/>
            <a:pathLst>
              <a:path w="578485" h="650875">
                <a:moveTo>
                  <a:pt x="8" y="108257"/>
                </a:moveTo>
                <a:lnTo>
                  <a:pt x="8" y="572210"/>
                </a:lnTo>
                <a:lnTo>
                  <a:pt x="7642" y="589497"/>
                </a:lnTo>
                <a:lnTo>
                  <a:pt x="63515" y="620376"/>
                </a:lnTo>
                <a:lnTo>
                  <a:pt x="108284" y="632783"/>
                </a:lnTo>
                <a:lnTo>
                  <a:pt x="161959" y="642379"/>
                </a:lnTo>
                <a:lnTo>
                  <a:pt x="222807" y="648571"/>
                </a:lnTo>
                <a:lnTo>
                  <a:pt x="289093" y="650767"/>
                </a:lnTo>
                <a:lnTo>
                  <a:pt x="355378" y="648571"/>
                </a:lnTo>
                <a:lnTo>
                  <a:pt x="416226" y="642379"/>
                </a:lnTo>
                <a:lnTo>
                  <a:pt x="469902" y="632783"/>
                </a:lnTo>
                <a:lnTo>
                  <a:pt x="514670" y="620376"/>
                </a:lnTo>
                <a:lnTo>
                  <a:pt x="570543" y="589497"/>
                </a:lnTo>
                <a:lnTo>
                  <a:pt x="578178" y="572210"/>
                </a:lnTo>
                <a:lnTo>
                  <a:pt x="578178" y="161392"/>
                </a:lnTo>
                <a:lnTo>
                  <a:pt x="289093" y="161392"/>
                </a:lnTo>
                <a:lnTo>
                  <a:pt x="223993" y="159607"/>
                </a:lnTo>
                <a:lnTo>
                  <a:pt x="163708" y="154500"/>
                </a:lnTo>
                <a:lnTo>
                  <a:pt x="109702" y="146440"/>
                </a:lnTo>
                <a:lnTo>
                  <a:pt x="63440" y="135799"/>
                </a:lnTo>
                <a:lnTo>
                  <a:pt x="26387" y="122948"/>
                </a:lnTo>
                <a:lnTo>
                  <a:pt x="8" y="108257"/>
                </a:lnTo>
                <a:close/>
              </a:path>
              <a:path w="578485" h="650875">
                <a:moveTo>
                  <a:pt x="578178" y="108257"/>
                </a:moveTo>
                <a:lnTo>
                  <a:pt x="514745" y="135799"/>
                </a:lnTo>
                <a:lnTo>
                  <a:pt x="468483" y="146440"/>
                </a:lnTo>
                <a:lnTo>
                  <a:pt x="414478" y="154500"/>
                </a:lnTo>
                <a:lnTo>
                  <a:pt x="354193" y="159607"/>
                </a:lnTo>
                <a:lnTo>
                  <a:pt x="289093" y="161392"/>
                </a:lnTo>
                <a:lnTo>
                  <a:pt x="578178" y="161392"/>
                </a:lnTo>
                <a:lnTo>
                  <a:pt x="578178" y="108257"/>
                </a:lnTo>
                <a:close/>
              </a:path>
              <a:path w="578485" h="650875">
                <a:moveTo>
                  <a:pt x="289093" y="0"/>
                </a:moveTo>
                <a:lnTo>
                  <a:pt x="233876" y="1361"/>
                </a:lnTo>
                <a:lnTo>
                  <a:pt x="180307" y="5447"/>
                </a:lnTo>
                <a:lnTo>
                  <a:pt x="130027" y="12260"/>
                </a:lnTo>
                <a:lnTo>
                  <a:pt x="84678" y="21804"/>
                </a:lnTo>
                <a:lnTo>
                  <a:pt x="37634" y="37690"/>
                </a:lnTo>
                <a:lnTo>
                  <a:pt x="0" y="74481"/>
                </a:lnTo>
                <a:lnTo>
                  <a:pt x="9408" y="93378"/>
                </a:lnTo>
                <a:lnTo>
                  <a:pt x="84678" y="127158"/>
                </a:lnTo>
                <a:lnTo>
                  <a:pt x="130030" y="136704"/>
                </a:lnTo>
                <a:lnTo>
                  <a:pt x="180312" y="143523"/>
                </a:lnTo>
                <a:lnTo>
                  <a:pt x="233881" y="147615"/>
                </a:lnTo>
                <a:lnTo>
                  <a:pt x="289093" y="148979"/>
                </a:lnTo>
                <a:lnTo>
                  <a:pt x="344305" y="147615"/>
                </a:lnTo>
                <a:lnTo>
                  <a:pt x="397874" y="143523"/>
                </a:lnTo>
                <a:lnTo>
                  <a:pt x="448156" y="136704"/>
                </a:lnTo>
                <a:lnTo>
                  <a:pt x="493508" y="127158"/>
                </a:lnTo>
                <a:lnTo>
                  <a:pt x="540552" y="111272"/>
                </a:lnTo>
                <a:lnTo>
                  <a:pt x="578186" y="74481"/>
                </a:lnTo>
                <a:lnTo>
                  <a:pt x="568778" y="55583"/>
                </a:lnTo>
                <a:lnTo>
                  <a:pt x="493508" y="21804"/>
                </a:lnTo>
                <a:lnTo>
                  <a:pt x="448156" y="12260"/>
                </a:lnTo>
                <a:lnTo>
                  <a:pt x="397875" y="5446"/>
                </a:lnTo>
                <a:lnTo>
                  <a:pt x="344306" y="1361"/>
                </a:lnTo>
                <a:lnTo>
                  <a:pt x="289093" y="0"/>
                </a:lnTo>
                <a:close/>
              </a:path>
            </a:pathLst>
          </a:custGeom>
          <a:solidFill>
            <a:srgbClr val="155359"/>
          </a:solidFill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11" name="object 11"/>
          <p:cNvSpPr txBox="1"/>
          <p:nvPr/>
        </p:nvSpPr>
        <p:spPr>
          <a:xfrm>
            <a:off x="3537658" y="2180625"/>
            <a:ext cx="463070" cy="316442"/>
          </a:xfrm>
          <a:prstGeom prst="rect">
            <a:avLst/>
          </a:prstGeom>
        </p:spPr>
        <p:txBody>
          <a:bodyPr vert="horz" wrap="square" lIns="0" tIns="26425" rIns="0" bIns="0" rtlCol="0">
            <a:spAutoFit/>
          </a:bodyPr>
          <a:lstStyle/>
          <a:p>
            <a:pPr marL="25168">
              <a:spcBef>
                <a:spcPts val="208"/>
              </a:spcBef>
            </a:pPr>
            <a:r>
              <a:rPr sz="1883" spc="-248" dirty="0">
                <a:solidFill>
                  <a:srgbClr val="FFFFFF"/>
                </a:solidFill>
                <a:latin typeface="Verdana"/>
                <a:cs typeface="Verdana"/>
              </a:rPr>
              <a:t>da</a:t>
            </a:r>
            <a:r>
              <a:rPr sz="1883" spc="-168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1883" spc="-277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endParaRPr sz="1883">
              <a:latin typeface="Verdana"/>
              <a:cs typeface="Verdana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7555585" y="1718181"/>
            <a:ext cx="1454651" cy="1280999"/>
          </a:xfrm>
          <a:custGeom>
            <a:avLst/>
            <a:gdLst/>
            <a:ahLst/>
            <a:cxnLst/>
            <a:rect l="l" t="t" r="r" b="b"/>
            <a:pathLst>
              <a:path w="734060" h="646430">
                <a:moveTo>
                  <a:pt x="366790" y="0"/>
                </a:moveTo>
                <a:lnTo>
                  <a:pt x="313448" y="42773"/>
                </a:lnTo>
                <a:lnTo>
                  <a:pt x="247285" y="17630"/>
                </a:lnTo>
                <a:lnTo>
                  <a:pt x="212543" y="73398"/>
                </a:lnTo>
                <a:lnTo>
                  <a:pt x="140730" y="68609"/>
                </a:lnTo>
                <a:lnTo>
                  <a:pt x="128353" y="131330"/>
                </a:lnTo>
                <a:lnTo>
                  <a:pt x="58673" y="147415"/>
                </a:lnTo>
                <a:lnTo>
                  <a:pt x="70001" y="210290"/>
                </a:lnTo>
                <a:lnTo>
                  <a:pt x="10005" y="245506"/>
                </a:lnTo>
                <a:lnTo>
                  <a:pt x="43812" y="301722"/>
                </a:lnTo>
                <a:lnTo>
                  <a:pt x="0" y="352253"/>
                </a:lnTo>
                <a:lnTo>
                  <a:pt x="52621" y="395719"/>
                </a:lnTo>
                <a:lnTo>
                  <a:pt x="29742" y="456088"/>
                </a:lnTo>
                <a:lnTo>
                  <a:pt x="95477" y="482093"/>
                </a:lnTo>
                <a:lnTo>
                  <a:pt x="96008" y="545759"/>
                </a:lnTo>
                <a:lnTo>
                  <a:pt x="167733" y="551486"/>
                </a:lnTo>
                <a:lnTo>
                  <a:pt x="191619" y="611549"/>
                </a:lnTo>
                <a:lnTo>
                  <a:pt x="261560" y="596376"/>
                </a:lnTo>
                <a:lnTo>
                  <a:pt x="306211" y="646329"/>
                </a:lnTo>
                <a:lnTo>
                  <a:pt x="366790" y="611900"/>
                </a:lnTo>
                <a:lnTo>
                  <a:pt x="427369" y="646329"/>
                </a:lnTo>
                <a:lnTo>
                  <a:pt x="472020" y="596376"/>
                </a:lnTo>
                <a:lnTo>
                  <a:pt x="541961" y="611549"/>
                </a:lnTo>
                <a:lnTo>
                  <a:pt x="565848" y="551486"/>
                </a:lnTo>
                <a:lnTo>
                  <a:pt x="637572" y="545759"/>
                </a:lnTo>
                <a:lnTo>
                  <a:pt x="638104" y="482093"/>
                </a:lnTo>
                <a:lnTo>
                  <a:pt x="703838" y="456088"/>
                </a:lnTo>
                <a:lnTo>
                  <a:pt x="680959" y="395719"/>
                </a:lnTo>
                <a:lnTo>
                  <a:pt x="733581" y="352253"/>
                </a:lnTo>
                <a:lnTo>
                  <a:pt x="689768" y="301722"/>
                </a:lnTo>
                <a:lnTo>
                  <a:pt x="723575" y="245506"/>
                </a:lnTo>
                <a:lnTo>
                  <a:pt x="663579" y="210290"/>
                </a:lnTo>
                <a:lnTo>
                  <a:pt x="674907" y="147415"/>
                </a:lnTo>
                <a:lnTo>
                  <a:pt x="605228" y="131330"/>
                </a:lnTo>
                <a:lnTo>
                  <a:pt x="592850" y="68609"/>
                </a:lnTo>
                <a:lnTo>
                  <a:pt x="521037" y="73398"/>
                </a:lnTo>
                <a:lnTo>
                  <a:pt x="486295" y="17630"/>
                </a:lnTo>
                <a:lnTo>
                  <a:pt x="420133" y="42773"/>
                </a:lnTo>
                <a:lnTo>
                  <a:pt x="366790" y="0"/>
                </a:lnTo>
                <a:close/>
              </a:path>
            </a:pathLst>
          </a:custGeom>
          <a:solidFill>
            <a:srgbClr val="84D2D7"/>
          </a:solidFill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13" name="object 13"/>
          <p:cNvSpPr txBox="1"/>
          <p:nvPr/>
        </p:nvSpPr>
        <p:spPr>
          <a:xfrm>
            <a:off x="7707343" y="2189222"/>
            <a:ext cx="1158939" cy="316442"/>
          </a:xfrm>
          <a:prstGeom prst="rect">
            <a:avLst/>
          </a:prstGeom>
        </p:spPr>
        <p:txBody>
          <a:bodyPr vert="horz" wrap="square" lIns="0" tIns="26425" rIns="0" bIns="0" rtlCol="0">
            <a:spAutoFit/>
          </a:bodyPr>
          <a:lstStyle/>
          <a:p>
            <a:pPr marL="25168">
              <a:spcBef>
                <a:spcPts val="208"/>
              </a:spcBef>
            </a:pPr>
            <a:r>
              <a:rPr sz="1883" spc="-40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1883" spc="-226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1883" spc="-159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1883" spc="-277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1883" spc="-40" dirty="0">
                <a:solidFill>
                  <a:srgbClr val="FFFFFF"/>
                </a:solidFill>
                <a:latin typeface="Verdana"/>
                <a:cs typeface="Verdana"/>
              </a:rPr>
              <a:t>lli</a:t>
            </a:r>
            <a:r>
              <a:rPr sz="1883" spc="-258" dirty="0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sz="1883" spc="-277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1883" spc="-218" dirty="0">
                <a:solidFill>
                  <a:srgbClr val="FFFFFF"/>
                </a:solidFill>
                <a:latin typeface="Verdana"/>
                <a:cs typeface="Verdana"/>
              </a:rPr>
              <a:t>nc</a:t>
            </a:r>
            <a:r>
              <a:rPr sz="1883" spc="-277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endParaRPr sz="1883">
              <a:latin typeface="Verdana"/>
              <a:cs typeface="Verdana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4363323" y="2289814"/>
            <a:ext cx="3171039" cy="176169"/>
            <a:chOff x="1430690" y="1155508"/>
            <a:chExt cx="1600200" cy="88900"/>
          </a:xfrm>
        </p:grpSpPr>
        <p:sp>
          <p:nvSpPr>
            <p:cNvPr id="15" name="object 15"/>
            <p:cNvSpPr/>
            <p:nvPr/>
          </p:nvSpPr>
          <p:spPr>
            <a:xfrm>
              <a:off x="1430690" y="1199760"/>
              <a:ext cx="281940" cy="0"/>
            </a:xfrm>
            <a:custGeom>
              <a:avLst/>
              <a:gdLst/>
              <a:ahLst/>
              <a:cxnLst/>
              <a:rect l="l" t="t" r="r" b="b"/>
              <a:pathLst>
                <a:path w="281939">
                  <a:moveTo>
                    <a:pt x="0" y="0"/>
                  </a:moveTo>
                  <a:lnTo>
                    <a:pt x="270869" y="0"/>
                  </a:lnTo>
                  <a:lnTo>
                    <a:pt x="281715" y="0"/>
                  </a:lnTo>
                </a:path>
              </a:pathLst>
            </a:custGeom>
            <a:ln w="21692">
              <a:solidFill>
                <a:srgbClr val="A6AAA9"/>
              </a:solidFill>
            </a:ln>
          </p:spPr>
          <p:txBody>
            <a:bodyPr wrap="square" lIns="0" tIns="0" rIns="0" bIns="0" rtlCol="0"/>
            <a:lstStyle/>
            <a:p>
              <a:endParaRPr sz="3567"/>
            </a:p>
          </p:txBody>
        </p:sp>
        <p:sp>
          <p:nvSpPr>
            <p:cNvPr id="16" name="object 16"/>
            <p:cNvSpPr/>
            <p:nvPr/>
          </p:nvSpPr>
          <p:spPr>
            <a:xfrm>
              <a:off x="1701559" y="1155508"/>
              <a:ext cx="88900" cy="88900"/>
            </a:xfrm>
            <a:custGeom>
              <a:avLst/>
              <a:gdLst/>
              <a:ahLst/>
              <a:cxnLst/>
              <a:rect l="l" t="t" r="r" b="b"/>
              <a:pathLst>
                <a:path w="88900" h="88900">
                  <a:moveTo>
                    <a:pt x="0" y="0"/>
                  </a:moveTo>
                  <a:lnTo>
                    <a:pt x="0" y="88504"/>
                  </a:lnTo>
                  <a:lnTo>
                    <a:pt x="88504" y="442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6AAA9"/>
            </a:solidFill>
          </p:spPr>
          <p:txBody>
            <a:bodyPr wrap="square" lIns="0" tIns="0" rIns="0" bIns="0" rtlCol="0"/>
            <a:lstStyle/>
            <a:p>
              <a:endParaRPr sz="3567"/>
            </a:p>
          </p:txBody>
        </p:sp>
        <p:sp>
          <p:nvSpPr>
            <p:cNvPr id="17" name="object 17"/>
            <p:cNvSpPr/>
            <p:nvPr/>
          </p:nvSpPr>
          <p:spPr>
            <a:xfrm>
              <a:off x="2670973" y="1199760"/>
              <a:ext cx="281940" cy="0"/>
            </a:xfrm>
            <a:custGeom>
              <a:avLst/>
              <a:gdLst/>
              <a:ahLst/>
              <a:cxnLst/>
              <a:rect l="l" t="t" r="r" b="b"/>
              <a:pathLst>
                <a:path w="281939">
                  <a:moveTo>
                    <a:pt x="0" y="0"/>
                  </a:moveTo>
                  <a:lnTo>
                    <a:pt x="270869" y="0"/>
                  </a:lnTo>
                  <a:lnTo>
                    <a:pt x="281715" y="0"/>
                  </a:lnTo>
                </a:path>
              </a:pathLst>
            </a:custGeom>
            <a:ln w="21692">
              <a:solidFill>
                <a:srgbClr val="A6AAA9"/>
              </a:solidFill>
            </a:ln>
          </p:spPr>
          <p:txBody>
            <a:bodyPr wrap="square" lIns="0" tIns="0" rIns="0" bIns="0" rtlCol="0"/>
            <a:lstStyle/>
            <a:p>
              <a:endParaRPr sz="3567"/>
            </a:p>
          </p:txBody>
        </p:sp>
        <p:sp>
          <p:nvSpPr>
            <p:cNvPr id="18" name="object 18"/>
            <p:cNvSpPr/>
            <p:nvPr/>
          </p:nvSpPr>
          <p:spPr>
            <a:xfrm>
              <a:off x="2941842" y="1155508"/>
              <a:ext cx="88900" cy="88900"/>
            </a:xfrm>
            <a:custGeom>
              <a:avLst/>
              <a:gdLst/>
              <a:ahLst/>
              <a:cxnLst/>
              <a:rect l="l" t="t" r="r" b="b"/>
              <a:pathLst>
                <a:path w="88900" h="88900">
                  <a:moveTo>
                    <a:pt x="0" y="0"/>
                  </a:moveTo>
                  <a:lnTo>
                    <a:pt x="0" y="88504"/>
                  </a:lnTo>
                  <a:lnTo>
                    <a:pt x="88504" y="442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6AAA9"/>
            </a:solidFill>
          </p:spPr>
          <p:txBody>
            <a:bodyPr wrap="square" lIns="0" tIns="0" rIns="0" bIns="0" rtlCol="0"/>
            <a:lstStyle/>
            <a:p>
              <a:endParaRPr sz="3567"/>
            </a:p>
          </p:txBody>
        </p:sp>
      </p:grpSp>
      <p:grpSp>
        <p:nvGrpSpPr>
          <p:cNvPr id="19" name="object 19"/>
          <p:cNvGrpSpPr/>
          <p:nvPr/>
        </p:nvGrpSpPr>
        <p:grpSpPr>
          <a:xfrm>
            <a:off x="2597205" y="3500533"/>
            <a:ext cx="1864871" cy="1507502"/>
            <a:chOff x="539454" y="1766473"/>
            <a:chExt cx="941069" cy="760730"/>
          </a:xfrm>
        </p:grpSpPr>
        <p:pic>
          <p:nvPicPr>
            <p:cNvPr id="20" name="object 2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3271" y="1766473"/>
              <a:ext cx="491379" cy="464996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88696" y="2063510"/>
              <a:ext cx="491379" cy="463681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9454" y="2074033"/>
              <a:ext cx="440935" cy="416080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32836" y="2139722"/>
              <a:ext cx="203099" cy="203099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58372" y="2139722"/>
              <a:ext cx="203099" cy="203099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07412" y="1810904"/>
              <a:ext cx="203099" cy="203099"/>
            </a:xfrm>
            <a:prstGeom prst="rect">
              <a:avLst/>
            </a:prstGeom>
          </p:spPr>
        </p:pic>
      </p:grpSp>
      <p:sp>
        <p:nvSpPr>
          <p:cNvPr id="36" name="object 36"/>
          <p:cNvSpPr txBox="1"/>
          <p:nvPr/>
        </p:nvSpPr>
        <p:spPr>
          <a:xfrm>
            <a:off x="2101858" y="5890375"/>
            <a:ext cx="7693543" cy="695917"/>
          </a:xfrm>
          <a:prstGeom prst="rect">
            <a:avLst/>
          </a:prstGeom>
        </p:spPr>
        <p:txBody>
          <a:bodyPr vert="horz" wrap="square" lIns="0" tIns="25167" rIns="0" bIns="0" rtlCol="0">
            <a:spAutoFit/>
          </a:bodyPr>
          <a:lstStyle/>
          <a:p>
            <a:pPr marL="25168" marR="10067" algn="ctr">
              <a:lnSpc>
                <a:spcPct val="114599"/>
              </a:lnSpc>
              <a:spcBef>
                <a:spcPts val="1863"/>
              </a:spcBef>
            </a:pPr>
            <a:r>
              <a:rPr sz="1982" spc="-149" dirty="0">
                <a:solidFill>
                  <a:srgbClr val="EB801A"/>
                </a:solidFill>
                <a:latin typeface="Microsoft Sans Serif"/>
                <a:cs typeface="Microsoft Sans Serif"/>
              </a:rPr>
              <a:t>Course</a:t>
            </a:r>
            <a:r>
              <a:rPr sz="1982" spc="149" dirty="0">
                <a:solidFill>
                  <a:srgbClr val="EB801A"/>
                </a:solidFill>
                <a:latin typeface="Microsoft Sans Serif"/>
                <a:cs typeface="Microsoft Sans Serif"/>
              </a:rPr>
              <a:t> </a:t>
            </a:r>
            <a:r>
              <a:rPr sz="1982" spc="-129" dirty="0">
                <a:solidFill>
                  <a:srgbClr val="EB801A"/>
                </a:solidFill>
                <a:latin typeface="Microsoft Sans Serif"/>
                <a:cs typeface="Microsoft Sans Serif"/>
              </a:rPr>
              <a:t>Covers:</a:t>
            </a:r>
            <a:r>
              <a:rPr sz="1982" spc="-10" dirty="0">
                <a:solidFill>
                  <a:srgbClr val="EB801A"/>
                </a:solidFill>
                <a:latin typeface="Microsoft Sans Serif"/>
                <a:cs typeface="Microsoft Sans Serif"/>
              </a:rPr>
              <a:t> </a:t>
            </a:r>
            <a:r>
              <a:rPr sz="1982" spc="-99" dirty="0">
                <a:solidFill>
                  <a:srgbClr val="22373A"/>
                </a:solidFill>
                <a:latin typeface="Microsoft Sans Serif"/>
                <a:cs typeface="Microsoft Sans Serif"/>
              </a:rPr>
              <a:t>Feature</a:t>
            </a:r>
            <a:r>
              <a:rPr sz="1982" spc="149" dirty="0">
                <a:solidFill>
                  <a:srgbClr val="22373A"/>
                </a:solidFill>
                <a:latin typeface="Microsoft Sans Serif"/>
                <a:cs typeface="Microsoft Sans Serif"/>
              </a:rPr>
              <a:t> </a:t>
            </a:r>
            <a:r>
              <a:rPr sz="1982" spc="-89" dirty="0">
                <a:solidFill>
                  <a:srgbClr val="22373A"/>
                </a:solidFill>
                <a:latin typeface="Microsoft Sans Serif"/>
                <a:cs typeface="Microsoft Sans Serif"/>
              </a:rPr>
              <a:t>Scaling,</a:t>
            </a:r>
            <a:r>
              <a:rPr sz="1982" spc="149" dirty="0">
                <a:solidFill>
                  <a:srgbClr val="22373A"/>
                </a:solidFill>
                <a:latin typeface="Microsoft Sans Serif"/>
                <a:cs typeface="Microsoft Sans Serif"/>
              </a:rPr>
              <a:t> </a:t>
            </a:r>
            <a:r>
              <a:rPr sz="1982" spc="-59" dirty="0">
                <a:solidFill>
                  <a:srgbClr val="22373A"/>
                </a:solidFill>
                <a:latin typeface="Microsoft Sans Serif"/>
                <a:cs typeface="Microsoft Sans Serif"/>
              </a:rPr>
              <a:t>Linear/Ridge</a:t>
            </a:r>
            <a:r>
              <a:rPr sz="1982" spc="149" dirty="0">
                <a:solidFill>
                  <a:srgbClr val="22373A"/>
                </a:solidFill>
                <a:latin typeface="Microsoft Sans Serif"/>
                <a:cs typeface="Microsoft Sans Serif"/>
              </a:rPr>
              <a:t> </a:t>
            </a:r>
            <a:r>
              <a:rPr sz="1982" spc="-129" dirty="0">
                <a:solidFill>
                  <a:srgbClr val="22373A"/>
                </a:solidFill>
                <a:latin typeface="Microsoft Sans Serif"/>
                <a:cs typeface="Microsoft Sans Serif"/>
              </a:rPr>
              <a:t>Regression,</a:t>
            </a:r>
            <a:r>
              <a:rPr sz="1982" spc="149" dirty="0">
                <a:solidFill>
                  <a:srgbClr val="22373A"/>
                </a:solidFill>
                <a:latin typeface="Microsoft Sans Serif"/>
                <a:cs typeface="Microsoft Sans Serif"/>
              </a:rPr>
              <a:t> </a:t>
            </a:r>
            <a:r>
              <a:rPr sz="1982" spc="-159" dirty="0">
                <a:solidFill>
                  <a:srgbClr val="22373A"/>
                </a:solidFill>
                <a:latin typeface="Microsoft Sans Serif"/>
                <a:cs typeface="Microsoft Sans Serif"/>
              </a:rPr>
              <a:t>Loss</a:t>
            </a:r>
            <a:r>
              <a:rPr sz="1982" spc="149" dirty="0">
                <a:solidFill>
                  <a:srgbClr val="22373A"/>
                </a:solidFill>
                <a:latin typeface="Microsoft Sans Serif"/>
                <a:cs typeface="Microsoft Sans Serif"/>
              </a:rPr>
              <a:t> </a:t>
            </a:r>
            <a:r>
              <a:rPr sz="1982" spc="-59" dirty="0">
                <a:solidFill>
                  <a:srgbClr val="22373A"/>
                </a:solidFill>
                <a:latin typeface="Microsoft Sans Serif"/>
                <a:cs typeface="Microsoft Sans Serif"/>
              </a:rPr>
              <a:t>Function, </a:t>
            </a:r>
            <a:r>
              <a:rPr sz="1982" spc="-503" dirty="0">
                <a:solidFill>
                  <a:srgbClr val="22373A"/>
                </a:solidFill>
                <a:latin typeface="Microsoft Sans Serif"/>
                <a:cs typeface="Microsoft Sans Serif"/>
              </a:rPr>
              <a:t> </a:t>
            </a:r>
            <a:r>
              <a:rPr sz="1982" spc="-119" dirty="0">
                <a:solidFill>
                  <a:srgbClr val="22373A"/>
                </a:solidFill>
                <a:latin typeface="Microsoft Sans Serif"/>
                <a:cs typeface="Microsoft Sans Serif"/>
              </a:rPr>
              <a:t>SGD,</a:t>
            </a:r>
            <a:r>
              <a:rPr sz="1982" spc="129" dirty="0">
                <a:solidFill>
                  <a:srgbClr val="22373A"/>
                </a:solidFill>
                <a:latin typeface="Microsoft Sans Serif"/>
                <a:cs typeface="Microsoft Sans Serif"/>
              </a:rPr>
              <a:t> </a:t>
            </a:r>
            <a:r>
              <a:rPr sz="1982" spc="-79" dirty="0">
                <a:solidFill>
                  <a:srgbClr val="22373A"/>
                </a:solidFill>
                <a:latin typeface="Microsoft Sans Serif"/>
                <a:cs typeface="Microsoft Sans Serif"/>
              </a:rPr>
              <a:t>Regularization,</a:t>
            </a:r>
            <a:r>
              <a:rPr sz="1982" spc="119" dirty="0">
                <a:solidFill>
                  <a:srgbClr val="22373A"/>
                </a:solidFill>
                <a:latin typeface="Microsoft Sans Serif"/>
                <a:cs typeface="Microsoft Sans Serif"/>
              </a:rPr>
              <a:t> </a:t>
            </a:r>
            <a:r>
              <a:rPr sz="1982" spc="-159" dirty="0">
                <a:solidFill>
                  <a:srgbClr val="22373A"/>
                </a:solidFill>
                <a:latin typeface="Microsoft Sans Serif"/>
                <a:cs typeface="Microsoft Sans Serif"/>
              </a:rPr>
              <a:t>Cross</a:t>
            </a:r>
            <a:r>
              <a:rPr sz="1982" spc="129" dirty="0">
                <a:solidFill>
                  <a:srgbClr val="22373A"/>
                </a:solidFill>
                <a:latin typeface="Microsoft Sans Serif"/>
                <a:cs typeface="Microsoft Sans Serif"/>
              </a:rPr>
              <a:t> </a:t>
            </a:r>
            <a:r>
              <a:rPr sz="1982" spc="-50" dirty="0">
                <a:solidFill>
                  <a:srgbClr val="22373A"/>
                </a:solidFill>
                <a:latin typeface="Microsoft Sans Serif"/>
                <a:cs typeface="Microsoft Sans Serif"/>
              </a:rPr>
              <a:t>Validation</a:t>
            </a:r>
            <a:endParaRPr sz="1982" dirty="0">
              <a:latin typeface="Microsoft Sans Serif"/>
              <a:cs typeface="Microsoft Sans Serif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10374083" y="6455854"/>
            <a:ext cx="144710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168">
              <a:lnSpc>
                <a:spcPts val="1526"/>
              </a:lnSpc>
            </a:pPr>
            <a:r>
              <a:rPr sz="1387" spc="-40" dirty="0">
                <a:solidFill>
                  <a:srgbClr val="22373A"/>
                </a:solidFill>
                <a:latin typeface="Microsoft Sans Serif"/>
                <a:cs typeface="Microsoft Sans Serif"/>
              </a:rPr>
              <a:t>9</a:t>
            </a:r>
            <a:endParaRPr sz="1387">
              <a:latin typeface="Microsoft Sans Serif"/>
              <a:cs typeface="Microsoft Sans Serif"/>
            </a:endParaRP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A9D1AB6C-FC73-49EC-9D8C-1280C796C2F0}"/>
              </a:ext>
            </a:extLst>
          </p:cNvPr>
          <p:cNvGrpSpPr/>
          <p:nvPr/>
        </p:nvGrpSpPr>
        <p:grpSpPr>
          <a:xfrm>
            <a:off x="7447750" y="3960712"/>
            <a:ext cx="1858651" cy="992837"/>
            <a:chOff x="7447750" y="3960712"/>
            <a:chExt cx="1858651" cy="992837"/>
          </a:xfrm>
        </p:grpSpPr>
        <p:grpSp>
          <p:nvGrpSpPr>
            <p:cNvPr id="33" name="object 33"/>
            <p:cNvGrpSpPr/>
            <p:nvPr/>
          </p:nvGrpSpPr>
          <p:grpSpPr>
            <a:xfrm>
              <a:off x="7447750" y="3960712"/>
              <a:ext cx="1049463" cy="992837"/>
              <a:chOff x="2987183" y="1998692"/>
              <a:chExt cx="529590" cy="501015"/>
            </a:xfrm>
          </p:grpSpPr>
          <p:pic>
            <p:nvPicPr>
              <p:cNvPr id="34" name="object 34"/>
              <p:cNvPicPr/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2987183" y="1998692"/>
                <a:ext cx="529270" cy="500852"/>
              </a:xfrm>
              <a:prstGeom prst="rect">
                <a:avLst/>
              </a:prstGeom>
            </p:spPr>
          </p:pic>
          <p:pic>
            <p:nvPicPr>
              <p:cNvPr id="35" name="object 35"/>
              <p:cNvPicPr/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3142437" y="2046548"/>
                <a:ext cx="218760" cy="218760"/>
              </a:xfrm>
              <a:prstGeom prst="rect">
                <a:avLst/>
              </a:prstGeom>
            </p:spPr>
          </p:pic>
        </p:grpSp>
        <p:sp>
          <p:nvSpPr>
            <p:cNvPr id="37" name="object 37"/>
            <p:cNvSpPr txBox="1"/>
            <p:nvPr/>
          </p:nvSpPr>
          <p:spPr>
            <a:xfrm>
              <a:off x="8613051" y="4193202"/>
              <a:ext cx="693350" cy="491804"/>
            </a:xfrm>
            <a:prstGeom prst="rect">
              <a:avLst/>
            </a:prstGeom>
          </p:spPr>
          <p:txBody>
            <a:bodyPr vert="horz" wrap="square" lIns="0" tIns="33975" rIns="0" bIns="0" rtlCol="0">
              <a:spAutoFit/>
            </a:bodyPr>
            <a:lstStyle/>
            <a:p>
              <a:pPr marL="25168">
                <a:spcBef>
                  <a:spcPts val="268"/>
                </a:spcBef>
              </a:pPr>
              <a:r>
                <a:rPr sz="2973" spc="-803" dirty="0">
                  <a:latin typeface="Tahoma"/>
                  <a:cs typeface="Tahoma"/>
                </a:rPr>
                <a:t>=</a:t>
              </a:r>
              <a:r>
                <a:rPr sz="2973" spc="-287" dirty="0">
                  <a:latin typeface="Tahoma"/>
                  <a:cs typeface="Tahoma"/>
                </a:rPr>
                <a:t> </a:t>
              </a:r>
              <a:r>
                <a:rPr sz="2973" spc="109" dirty="0">
                  <a:latin typeface="Tahoma"/>
                  <a:cs typeface="Tahoma"/>
                </a:rPr>
                <a:t>??</a:t>
              </a:r>
              <a:endParaRPr sz="2973" dirty="0">
                <a:latin typeface="Tahoma"/>
                <a:cs typeface="Tahoma"/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0A47CDD7-A75A-4164-AA1F-5F98588385BA}"/>
              </a:ext>
            </a:extLst>
          </p:cNvPr>
          <p:cNvGrpSpPr/>
          <p:nvPr/>
        </p:nvGrpSpPr>
        <p:grpSpPr>
          <a:xfrm>
            <a:off x="4983204" y="3412272"/>
            <a:ext cx="1934431" cy="1615801"/>
            <a:chOff x="4983204" y="3412272"/>
            <a:chExt cx="1934431" cy="1615801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3DB91BFA-C30A-47D9-9C4B-AFF94CCE0681}"/>
                </a:ext>
              </a:extLst>
            </p:cNvPr>
            <p:cNvGrpSpPr/>
            <p:nvPr/>
          </p:nvGrpSpPr>
          <p:grpSpPr>
            <a:xfrm>
              <a:off x="4983204" y="3412272"/>
              <a:ext cx="1773512" cy="1312458"/>
              <a:chOff x="4983204" y="3412272"/>
              <a:chExt cx="1773512" cy="1312458"/>
            </a:xfrm>
          </p:grpSpPr>
          <p:grpSp>
            <p:nvGrpSpPr>
              <p:cNvPr id="26" name="object 26"/>
              <p:cNvGrpSpPr/>
              <p:nvPr/>
            </p:nvGrpSpPr>
            <p:grpSpPr>
              <a:xfrm>
                <a:off x="5339815" y="3412272"/>
                <a:ext cx="1416901" cy="1312458"/>
                <a:chOff x="1923457" y="1721933"/>
                <a:chExt cx="715010" cy="662305"/>
              </a:xfrm>
            </p:grpSpPr>
            <p:sp>
              <p:nvSpPr>
                <p:cNvPr id="27" name="object 27"/>
                <p:cNvSpPr/>
                <p:nvPr/>
              </p:nvSpPr>
              <p:spPr>
                <a:xfrm>
                  <a:off x="1951166" y="1875820"/>
                  <a:ext cx="599440" cy="4965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9439" h="496569">
                      <a:moveTo>
                        <a:pt x="0" y="495979"/>
                      </a:moveTo>
                      <a:lnTo>
                        <a:pt x="589641" y="7667"/>
                      </a:lnTo>
                      <a:lnTo>
                        <a:pt x="598900" y="0"/>
                      </a:lnTo>
                    </a:path>
                  </a:pathLst>
                </a:custGeom>
                <a:ln w="24044">
                  <a:solidFill>
                    <a:srgbClr val="F28036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 sz="3567"/>
                </a:p>
              </p:txBody>
            </p:sp>
            <p:sp>
              <p:nvSpPr>
                <p:cNvPr id="28" name="object 28"/>
                <p:cNvSpPr/>
                <p:nvPr/>
              </p:nvSpPr>
              <p:spPr>
                <a:xfrm>
                  <a:off x="2508602" y="1819077"/>
                  <a:ext cx="110489" cy="1035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489" h="103505">
                      <a:moveTo>
                        <a:pt x="109982" y="0"/>
                      </a:moveTo>
                      <a:lnTo>
                        <a:pt x="0" y="25522"/>
                      </a:lnTo>
                      <a:lnTo>
                        <a:pt x="64410" y="103299"/>
                      </a:lnTo>
                      <a:lnTo>
                        <a:pt x="109982" y="0"/>
                      </a:lnTo>
                      <a:close/>
                    </a:path>
                  </a:pathLst>
                </a:custGeom>
                <a:solidFill>
                  <a:srgbClr val="F28036"/>
                </a:solidFill>
              </p:spPr>
              <p:txBody>
                <a:bodyPr wrap="square" lIns="0" tIns="0" rIns="0" bIns="0" rtlCol="0"/>
                <a:lstStyle/>
                <a:p>
                  <a:endParaRPr sz="3567"/>
                </a:p>
              </p:txBody>
            </p:sp>
            <p:sp>
              <p:nvSpPr>
                <p:cNvPr id="29" name="object 29"/>
                <p:cNvSpPr/>
                <p:nvPr/>
              </p:nvSpPr>
              <p:spPr>
                <a:xfrm>
                  <a:off x="1935479" y="1721933"/>
                  <a:ext cx="0" cy="655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655955">
                      <a:moveTo>
                        <a:pt x="0" y="655468"/>
                      </a:moveTo>
                      <a:lnTo>
                        <a:pt x="0" y="0"/>
                      </a:lnTo>
                    </a:path>
                  </a:pathLst>
                </a:custGeom>
                <a:ln w="24044">
                  <a:solidFill>
                    <a:srgbClr val="195358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 sz="3567"/>
                </a:p>
              </p:txBody>
            </p:sp>
            <p:sp>
              <p:nvSpPr>
                <p:cNvPr id="30" name="object 30"/>
                <p:cNvSpPr/>
                <p:nvPr/>
              </p:nvSpPr>
              <p:spPr>
                <a:xfrm>
                  <a:off x="1927464" y="2368191"/>
                  <a:ext cx="711200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1200">
                      <a:moveTo>
                        <a:pt x="0" y="0"/>
                      </a:moveTo>
                      <a:lnTo>
                        <a:pt x="710994" y="0"/>
                      </a:lnTo>
                    </a:path>
                  </a:pathLst>
                </a:custGeom>
                <a:ln w="24044">
                  <a:solidFill>
                    <a:srgbClr val="195358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 sz="3567"/>
                </a:p>
              </p:txBody>
            </p:sp>
            <p:sp>
              <p:nvSpPr>
                <p:cNvPr id="31" name="object 31"/>
                <p:cNvSpPr/>
                <p:nvPr/>
              </p:nvSpPr>
              <p:spPr>
                <a:xfrm>
                  <a:off x="2019173" y="1899399"/>
                  <a:ext cx="481330" cy="4089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330" h="408939">
                      <a:moveTo>
                        <a:pt x="60109" y="378688"/>
                      </a:moveTo>
                      <a:lnTo>
                        <a:pt x="57912" y="367385"/>
                      </a:lnTo>
                      <a:lnTo>
                        <a:pt x="51308" y="357441"/>
                      </a:lnTo>
                      <a:lnTo>
                        <a:pt x="41363" y="350837"/>
                      </a:lnTo>
                      <a:lnTo>
                        <a:pt x="30048" y="348640"/>
                      </a:lnTo>
                      <a:lnTo>
                        <a:pt x="18745" y="350837"/>
                      </a:lnTo>
                      <a:lnTo>
                        <a:pt x="8801" y="357441"/>
                      </a:lnTo>
                      <a:lnTo>
                        <a:pt x="2197" y="367385"/>
                      </a:lnTo>
                      <a:lnTo>
                        <a:pt x="0" y="378688"/>
                      </a:lnTo>
                      <a:lnTo>
                        <a:pt x="2197" y="390004"/>
                      </a:lnTo>
                      <a:lnTo>
                        <a:pt x="8801" y="399948"/>
                      </a:lnTo>
                      <a:lnTo>
                        <a:pt x="18745" y="406552"/>
                      </a:lnTo>
                      <a:lnTo>
                        <a:pt x="30048" y="408749"/>
                      </a:lnTo>
                      <a:lnTo>
                        <a:pt x="41363" y="406552"/>
                      </a:lnTo>
                      <a:lnTo>
                        <a:pt x="51308" y="399948"/>
                      </a:lnTo>
                      <a:lnTo>
                        <a:pt x="57912" y="390004"/>
                      </a:lnTo>
                      <a:lnTo>
                        <a:pt x="60109" y="378688"/>
                      </a:lnTo>
                      <a:close/>
                    </a:path>
                    <a:path w="481330" h="408939">
                      <a:moveTo>
                        <a:pt x="132245" y="270497"/>
                      </a:moveTo>
                      <a:lnTo>
                        <a:pt x="130035" y="259181"/>
                      </a:lnTo>
                      <a:lnTo>
                        <a:pt x="123444" y="249237"/>
                      </a:lnTo>
                      <a:lnTo>
                        <a:pt x="113499" y="242646"/>
                      </a:lnTo>
                      <a:lnTo>
                        <a:pt x="102184" y="240436"/>
                      </a:lnTo>
                      <a:lnTo>
                        <a:pt x="90881" y="242646"/>
                      </a:lnTo>
                      <a:lnTo>
                        <a:pt x="80937" y="249237"/>
                      </a:lnTo>
                      <a:lnTo>
                        <a:pt x="74333" y="259181"/>
                      </a:lnTo>
                      <a:lnTo>
                        <a:pt x="72136" y="270497"/>
                      </a:lnTo>
                      <a:lnTo>
                        <a:pt x="74333" y="281800"/>
                      </a:lnTo>
                      <a:lnTo>
                        <a:pt x="80937" y="291744"/>
                      </a:lnTo>
                      <a:lnTo>
                        <a:pt x="90881" y="298348"/>
                      </a:lnTo>
                      <a:lnTo>
                        <a:pt x="102184" y="300545"/>
                      </a:lnTo>
                      <a:lnTo>
                        <a:pt x="113499" y="298348"/>
                      </a:lnTo>
                      <a:lnTo>
                        <a:pt x="123444" y="291744"/>
                      </a:lnTo>
                      <a:lnTo>
                        <a:pt x="130035" y="281800"/>
                      </a:lnTo>
                      <a:lnTo>
                        <a:pt x="132245" y="270497"/>
                      </a:lnTo>
                      <a:close/>
                    </a:path>
                    <a:path w="481330" h="408939">
                      <a:moveTo>
                        <a:pt x="174320" y="150279"/>
                      </a:moveTo>
                      <a:lnTo>
                        <a:pt x="172123" y="138963"/>
                      </a:lnTo>
                      <a:lnTo>
                        <a:pt x="165519" y="129019"/>
                      </a:lnTo>
                      <a:lnTo>
                        <a:pt x="155575" y="122415"/>
                      </a:lnTo>
                      <a:lnTo>
                        <a:pt x="144259" y="120218"/>
                      </a:lnTo>
                      <a:lnTo>
                        <a:pt x="132956" y="122415"/>
                      </a:lnTo>
                      <a:lnTo>
                        <a:pt x="123012" y="129019"/>
                      </a:lnTo>
                      <a:lnTo>
                        <a:pt x="116408" y="138963"/>
                      </a:lnTo>
                      <a:lnTo>
                        <a:pt x="114211" y="150279"/>
                      </a:lnTo>
                      <a:lnTo>
                        <a:pt x="116408" y="161582"/>
                      </a:lnTo>
                      <a:lnTo>
                        <a:pt x="123012" y="171526"/>
                      </a:lnTo>
                      <a:lnTo>
                        <a:pt x="132956" y="178130"/>
                      </a:lnTo>
                      <a:lnTo>
                        <a:pt x="144259" y="180327"/>
                      </a:lnTo>
                      <a:lnTo>
                        <a:pt x="155575" y="178130"/>
                      </a:lnTo>
                      <a:lnTo>
                        <a:pt x="165519" y="171526"/>
                      </a:lnTo>
                      <a:lnTo>
                        <a:pt x="172123" y="161582"/>
                      </a:lnTo>
                      <a:lnTo>
                        <a:pt x="174320" y="150279"/>
                      </a:lnTo>
                      <a:close/>
                    </a:path>
                    <a:path w="481330" h="408939">
                      <a:moveTo>
                        <a:pt x="192354" y="90157"/>
                      </a:moveTo>
                      <a:lnTo>
                        <a:pt x="190144" y="78854"/>
                      </a:lnTo>
                      <a:lnTo>
                        <a:pt x="183553" y="68910"/>
                      </a:lnTo>
                      <a:lnTo>
                        <a:pt x="173609" y="62306"/>
                      </a:lnTo>
                      <a:lnTo>
                        <a:pt x="162293" y="60109"/>
                      </a:lnTo>
                      <a:lnTo>
                        <a:pt x="150990" y="62306"/>
                      </a:lnTo>
                      <a:lnTo>
                        <a:pt x="141046" y="68910"/>
                      </a:lnTo>
                      <a:lnTo>
                        <a:pt x="134442" y="78854"/>
                      </a:lnTo>
                      <a:lnTo>
                        <a:pt x="132245" y="90157"/>
                      </a:lnTo>
                      <a:lnTo>
                        <a:pt x="134442" y="101473"/>
                      </a:lnTo>
                      <a:lnTo>
                        <a:pt x="141046" y="111417"/>
                      </a:lnTo>
                      <a:lnTo>
                        <a:pt x="150990" y="118021"/>
                      </a:lnTo>
                      <a:lnTo>
                        <a:pt x="162293" y="120218"/>
                      </a:lnTo>
                      <a:lnTo>
                        <a:pt x="173609" y="118021"/>
                      </a:lnTo>
                      <a:lnTo>
                        <a:pt x="183553" y="111417"/>
                      </a:lnTo>
                      <a:lnTo>
                        <a:pt x="190144" y="101473"/>
                      </a:lnTo>
                      <a:lnTo>
                        <a:pt x="192354" y="90157"/>
                      </a:lnTo>
                      <a:close/>
                    </a:path>
                    <a:path w="481330" h="408939">
                      <a:moveTo>
                        <a:pt x="240436" y="354647"/>
                      </a:moveTo>
                      <a:lnTo>
                        <a:pt x="238239" y="343344"/>
                      </a:lnTo>
                      <a:lnTo>
                        <a:pt x="231635" y="333400"/>
                      </a:lnTo>
                      <a:lnTo>
                        <a:pt x="221691" y="326796"/>
                      </a:lnTo>
                      <a:lnTo>
                        <a:pt x="210388" y="324599"/>
                      </a:lnTo>
                      <a:lnTo>
                        <a:pt x="199072" y="326796"/>
                      </a:lnTo>
                      <a:lnTo>
                        <a:pt x="189128" y="333400"/>
                      </a:lnTo>
                      <a:lnTo>
                        <a:pt x="182524" y="343344"/>
                      </a:lnTo>
                      <a:lnTo>
                        <a:pt x="180327" y="354647"/>
                      </a:lnTo>
                      <a:lnTo>
                        <a:pt x="182524" y="365963"/>
                      </a:lnTo>
                      <a:lnTo>
                        <a:pt x="189128" y="375907"/>
                      </a:lnTo>
                      <a:lnTo>
                        <a:pt x="199072" y="382498"/>
                      </a:lnTo>
                      <a:lnTo>
                        <a:pt x="210388" y="384708"/>
                      </a:lnTo>
                      <a:lnTo>
                        <a:pt x="221691" y="382498"/>
                      </a:lnTo>
                      <a:lnTo>
                        <a:pt x="231635" y="375907"/>
                      </a:lnTo>
                      <a:lnTo>
                        <a:pt x="238239" y="365963"/>
                      </a:lnTo>
                      <a:lnTo>
                        <a:pt x="240436" y="354647"/>
                      </a:lnTo>
                      <a:close/>
                    </a:path>
                    <a:path w="481330" h="408939">
                      <a:moveTo>
                        <a:pt x="246456" y="198361"/>
                      </a:moveTo>
                      <a:lnTo>
                        <a:pt x="244246" y="187058"/>
                      </a:lnTo>
                      <a:lnTo>
                        <a:pt x="237642" y="177114"/>
                      </a:lnTo>
                      <a:lnTo>
                        <a:pt x="227711" y="170510"/>
                      </a:lnTo>
                      <a:lnTo>
                        <a:pt x="216395" y="168313"/>
                      </a:lnTo>
                      <a:lnTo>
                        <a:pt x="205079" y="170510"/>
                      </a:lnTo>
                      <a:lnTo>
                        <a:pt x="195148" y="177114"/>
                      </a:lnTo>
                      <a:lnTo>
                        <a:pt x="188544" y="187058"/>
                      </a:lnTo>
                      <a:lnTo>
                        <a:pt x="186334" y="198361"/>
                      </a:lnTo>
                      <a:lnTo>
                        <a:pt x="188544" y="209677"/>
                      </a:lnTo>
                      <a:lnTo>
                        <a:pt x="195148" y="219608"/>
                      </a:lnTo>
                      <a:lnTo>
                        <a:pt x="205079" y="226212"/>
                      </a:lnTo>
                      <a:lnTo>
                        <a:pt x="216395" y="228422"/>
                      </a:lnTo>
                      <a:lnTo>
                        <a:pt x="227711" y="226212"/>
                      </a:lnTo>
                      <a:lnTo>
                        <a:pt x="237642" y="219608"/>
                      </a:lnTo>
                      <a:lnTo>
                        <a:pt x="244246" y="209677"/>
                      </a:lnTo>
                      <a:lnTo>
                        <a:pt x="246456" y="198361"/>
                      </a:lnTo>
                      <a:close/>
                    </a:path>
                    <a:path w="481330" h="408939">
                      <a:moveTo>
                        <a:pt x="294538" y="30048"/>
                      </a:moveTo>
                      <a:lnTo>
                        <a:pt x="292341" y="18745"/>
                      </a:lnTo>
                      <a:lnTo>
                        <a:pt x="285737" y="8801"/>
                      </a:lnTo>
                      <a:lnTo>
                        <a:pt x="275793" y="2197"/>
                      </a:lnTo>
                      <a:lnTo>
                        <a:pt x="264477" y="0"/>
                      </a:lnTo>
                      <a:lnTo>
                        <a:pt x="253174" y="2197"/>
                      </a:lnTo>
                      <a:lnTo>
                        <a:pt x="243230" y="8801"/>
                      </a:lnTo>
                      <a:lnTo>
                        <a:pt x="236626" y="18745"/>
                      </a:lnTo>
                      <a:lnTo>
                        <a:pt x="234429" y="30048"/>
                      </a:lnTo>
                      <a:lnTo>
                        <a:pt x="236626" y="41363"/>
                      </a:lnTo>
                      <a:lnTo>
                        <a:pt x="243230" y="51308"/>
                      </a:lnTo>
                      <a:lnTo>
                        <a:pt x="253174" y="57912"/>
                      </a:lnTo>
                      <a:lnTo>
                        <a:pt x="264477" y="60109"/>
                      </a:lnTo>
                      <a:lnTo>
                        <a:pt x="275793" y="57912"/>
                      </a:lnTo>
                      <a:lnTo>
                        <a:pt x="285737" y="51308"/>
                      </a:lnTo>
                      <a:lnTo>
                        <a:pt x="292341" y="41363"/>
                      </a:lnTo>
                      <a:lnTo>
                        <a:pt x="294538" y="30048"/>
                      </a:lnTo>
                      <a:close/>
                    </a:path>
                    <a:path w="481330" h="408939">
                      <a:moveTo>
                        <a:pt x="354647" y="90157"/>
                      </a:moveTo>
                      <a:lnTo>
                        <a:pt x="352450" y="78854"/>
                      </a:lnTo>
                      <a:lnTo>
                        <a:pt x="345846" y="68910"/>
                      </a:lnTo>
                      <a:lnTo>
                        <a:pt x="335902" y="62306"/>
                      </a:lnTo>
                      <a:lnTo>
                        <a:pt x="324599" y="60109"/>
                      </a:lnTo>
                      <a:lnTo>
                        <a:pt x="313283" y="62306"/>
                      </a:lnTo>
                      <a:lnTo>
                        <a:pt x="303339" y="68910"/>
                      </a:lnTo>
                      <a:lnTo>
                        <a:pt x="296735" y="78854"/>
                      </a:lnTo>
                      <a:lnTo>
                        <a:pt x="294538" y="90157"/>
                      </a:lnTo>
                      <a:lnTo>
                        <a:pt x="296735" y="101473"/>
                      </a:lnTo>
                      <a:lnTo>
                        <a:pt x="303339" y="111417"/>
                      </a:lnTo>
                      <a:lnTo>
                        <a:pt x="313283" y="118021"/>
                      </a:lnTo>
                      <a:lnTo>
                        <a:pt x="324599" y="120218"/>
                      </a:lnTo>
                      <a:lnTo>
                        <a:pt x="335902" y="118021"/>
                      </a:lnTo>
                      <a:lnTo>
                        <a:pt x="345846" y="111417"/>
                      </a:lnTo>
                      <a:lnTo>
                        <a:pt x="352450" y="101473"/>
                      </a:lnTo>
                      <a:lnTo>
                        <a:pt x="354647" y="90157"/>
                      </a:lnTo>
                      <a:close/>
                    </a:path>
                    <a:path w="481330" h="408939">
                      <a:moveTo>
                        <a:pt x="360654" y="198361"/>
                      </a:moveTo>
                      <a:lnTo>
                        <a:pt x="358457" y="187058"/>
                      </a:lnTo>
                      <a:lnTo>
                        <a:pt x="351853" y="177114"/>
                      </a:lnTo>
                      <a:lnTo>
                        <a:pt x="341909" y="170510"/>
                      </a:lnTo>
                      <a:lnTo>
                        <a:pt x="330606" y="168313"/>
                      </a:lnTo>
                      <a:lnTo>
                        <a:pt x="319290" y="170510"/>
                      </a:lnTo>
                      <a:lnTo>
                        <a:pt x="309359" y="177114"/>
                      </a:lnTo>
                      <a:lnTo>
                        <a:pt x="302755" y="187058"/>
                      </a:lnTo>
                      <a:lnTo>
                        <a:pt x="300545" y="198361"/>
                      </a:lnTo>
                      <a:lnTo>
                        <a:pt x="302755" y="209677"/>
                      </a:lnTo>
                      <a:lnTo>
                        <a:pt x="309359" y="219608"/>
                      </a:lnTo>
                      <a:lnTo>
                        <a:pt x="319290" y="226212"/>
                      </a:lnTo>
                      <a:lnTo>
                        <a:pt x="330606" y="228422"/>
                      </a:lnTo>
                      <a:lnTo>
                        <a:pt x="341909" y="226212"/>
                      </a:lnTo>
                      <a:lnTo>
                        <a:pt x="351853" y="219608"/>
                      </a:lnTo>
                      <a:lnTo>
                        <a:pt x="358457" y="209677"/>
                      </a:lnTo>
                      <a:lnTo>
                        <a:pt x="360654" y="198361"/>
                      </a:lnTo>
                      <a:close/>
                    </a:path>
                    <a:path w="481330" h="408939">
                      <a:moveTo>
                        <a:pt x="474865" y="30048"/>
                      </a:moveTo>
                      <a:lnTo>
                        <a:pt x="472668" y="18745"/>
                      </a:lnTo>
                      <a:lnTo>
                        <a:pt x="466064" y="8801"/>
                      </a:lnTo>
                      <a:lnTo>
                        <a:pt x="456120" y="2197"/>
                      </a:lnTo>
                      <a:lnTo>
                        <a:pt x="444817" y="0"/>
                      </a:lnTo>
                      <a:lnTo>
                        <a:pt x="433501" y="2197"/>
                      </a:lnTo>
                      <a:lnTo>
                        <a:pt x="423557" y="8801"/>
                      </a:lnTo>
                      <a:lnTo>
                        <a:pt x="416966" y="18745"/>
                      </a:lnTo>
                      <a:lnTo>
                        <a:pt x="414756" y="30048"/>
                      </a:lnTo>
                      <a:lnTo>
                        <a:pt x="416966" y="41363"/>
                      </a:lnTo>
                      <a:lnTo>
                        <a:pt x="423557" y="51308"/>
                      </a:lnTo>
                      <a:lnTo>
                        <a:pt x="433501" y="57912"/>
                      </a:lnTo>
                      <a:lnTo>
                        <a:pt x="444817" y="60109"/>
                      </a:lnTo>
                      <a:lnTo>
                        <a:pt x="456120" y="57912"/>
                      </a:lnTo>
                      <a:lnTo>
                        <a:pt x="466064" y="51308"/>
                      </a:lnTo>
                      <a:lnTo>
                        <a:pt x="472668" y="41363"/>
                      </a:lnTo>
                      <a:lnTo>
                        <a:pt x="474865" y="30048"/>
                      </a:lnTo>
                      <a:close/>
                    </a:path>
                    <a:path w="481330" h="408939">
                      <a:moveTo>
                        <a:pt x="480885" y="138252"/>
                      </a:moveTo>
                      <a:lnTo>
                        <a:pt x="478675" y="126936"/>
                      </a:lnTo>
                      <a:lnTo>
                        <a:pt x="472071" y="117005"/>
                      </a:lnTo>
                      <a:lnTo>
                        <a:pt x="462140" y="110401"/>
                      </a:lnTo>
                      <a:lnTo>
                        <a:pt x="450824" y="108191"/>
                      </a:lnTo>
                      <a:lnTo>
                        <a:pt x="439521" y="110401"/>
                      </a:lnTo>
                      <a:lnTo>
                        <a:pt x="429577" y="117005"/>
                      </a:lnTo>
                      <a:lnTo>
                        <a:pt x="422973" y="126936"/>
                      </a:lnTo>
                      <a:lnTo>
                        <a:pt x="420776" y="138252"/>
                      </a:lnTo>
                      <a:lnTo>
                        <a:pt x="422973" y="149567"/>
                      </a:lnTo>
                      <a:lnTo>
                        <a:pt x="429577" y="159499"/>
                      </a:lnTo>
                      <a:lnTo>
                        <a:pt x="439521" y="166103"/>
                      </a:lnTo>
                      <a:lnTo>
                        <a:pt x="450824" y="168313"/>
                      </a:lnTo>
                      <a:lnTo>
                        <a:pt x="462140" y="166103"/>
                      </a:lnTo>
                      <a:lnTo>
                        <a:pt x="472071" y="159499"/>
                      </a:lnTo>
                      <a:lnTo>
                        <a:pt x="478675" y="149567"/>
                      </a:lnTo>
                      <a:lnTo>
                        <a:pt x="480885" y="138252"/>
                      </a:lnTo>
                      <a:close/>
                    </a:path>
                  </a:pathLst>
                </a:custGeom>
                <a:solidFill>
                  <a:srgbClr val="439699"/>
                </a:solidFill>
              </p:spPr>
              <p:txBody>
                <a:bodyPr wrap="square" lIns="0" tIns="0" rIns="0" bIns="0" rtlCol="0"/>
                <a:lstStyle/>
                <a:p>
                  <a:endParaRPr sz="3567"/>
                </a:p>
              </p:txBody>
            </p:sp>
          </p:grpSp>
          <p:sp>
            <p:nvSpPr>
              <p:cNvPr id="32" name="object 32"/>
              <p:cNvSpPr txBox="1"/>
              <p:nvPr/>
            </p:nvSpPr>
            <p:spPr>
              <a:xfrm>
                <a:off x="4983204" y="3733924"/>
                <a:ext cx="518347" cy="792760"/>
              </a:xfrm>
              <a:prstGeom prst="rect">
                <a:avLst/>
              </a:prstGeom>
            </p:spPr>
            <p:txBody>
              <a:bodyPr vert="vert270" wrap="square" lIns="0" tIns="27684" rIns="0" bIns="0" rtlCol="0">
                <a:spAutoFit/>
              </a:bodyPr>
              <a:lstStyle/>
              <a:p>
                <a:pPr marL="25168">
                  <a:spcBef>
                    <a:spcPts val="218"/>
                  </a:spcBef>
                </a:pPr>
                <a:r>
                  <a:rPr sz="1684" dirty="0">
                    <a:latin typeface="Tahoma"/>
                    <a:cs typeface="Tahoma"/>
                  </a:rPr>
                  <a:t>pi</a:t>
                </a:r>
                <a:r>
                  <a:rPr sz="1684" spc="-10" dirty="0">
                    <a:latin typeface="Tahoma"/>
                    <a:cs typeface="Tahoma"/>
                  </a:rPr>
                  <a:t>rc</a:t>
                </a:r>
                <a:r>
                  <a:rPr sz="1684" dirty="0">
                    <a:latin typeface="Tahoma"/>
                    <a:cs typeface="Tahoma"/>
                  </a:rPr>
                  <a:t>e</a:t>
                </a:r>
                <a:r>
                  <a:rPr sz="1684" spc="-168" dirty="0">
                    <a:latin typeface="Tahoma"/>
                    <a:cs typeface="Tahoma"/>
                  </a:rPr>
                  <a:t> </a:t>
                </a:r>
                <a:r>
                  <a:rPr sz="1684" spc="-10" dirty="0">
                    <a:latin typeface="Tahoma"/>
                    <a:cs typeface="Tahoma"/>
                  </a:rPr>
                  <a:t>(</a:t>
                </a:r>
                <a:r>
                  <a:rPr sz="1684" dirty="0">
                    <a:latin typeface="Tahoma"/>
                    <a:cs typeface="Tahoma"/>
                  </a:rPr>
                  <a:t>$)</a:t>
                </a:r>
              </a:p>
            </p:txBody>
          </p: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87BEAED-571C-4FC1-A501-5526C6E3CAE0}"/>
                </a:ext>
              </a:extLst>
            </p:cNvPr>
            <p:cNvSpPr txBox="1"/>
            <p:nvPr/>
          </p:nvSpPr>
          <p:spPr>
            <a:xfrm>
              <a:off x="5151832" y="4658741"/>
              <a:ext cx="176580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R="83053" algn="ctr">
                <a:spcBef>
                  <a:spcPts val="198"/>
                </a:spcBef>
              </a:pPr>
              <a:r>
                <a:rPr lang="en-US" sz="1800" spc="-119" dirty="0">
                  <a:latin typeface="Tahoma"/>
                  <a:cs typeface="Tahoma"/>
                </a:rPr>
                <a:t>h</a:t>
              </a:r>
              <a:r>
                <a:rPr lang="en-US" sz="1800" spc="-129" dirty="0">
                  <a:latin typeface="Tahoma"/>
                  <a:cs typeface="Tahoma"/>
                </a:rPr>
                <a:t>o</a:t>
              </a:r>
              <a:r>
                <a:rPr lang="en-US" sz="1800" spc="-99" dirty="0">
                  <a:latin typeface="Tahoma"/>
                  <a:cs typeface="Tahoma"/>
                </a:rPr>
                <a:t>u</a:t>
              </a:r>
              <a:r>
                <a:rPr lang="en-US" sz="1800" cap="small" spc="-99" dirty="0">
                  <a:latin typeface="Tahoma"/>
                  <a:cs typeface="Tahoma"/>
                </a:rPr>
                <a:t>s</a:t>
              </a:r>
              <a:r>
                <a:rPr lang="en-US" sz="1800" spc="-129" dirty="0">
                  <a:latin typeface="Tahoma"/>
                  <a:cs typeface="Tahoma"/>
                </a:rPr>
                <a:t>e</a:t>
              </a:r>
              <a:r>
                <a:rPr lang="en-US" sz="1800" spc="-168" dirty="0">
                  <a:latin typeface="Tahoma"/>
                  <a:cs typeface="Tahoma"/>
                </a:rPr>
                <a:t> </a:t>
              </a:r>
              <a:r>
                <a:rPr lang="en-US" sz="1800" cap="small" spc="-99" dirty="0">
                  <a:latin typeface="Tahoma"/>
                  <a:cs typeface="Tahoma"/>
                </a:rPr>
                <a:t>s</a:t>
              </a:r>
              <a:r>
                <a:rPr lang="en-US" sz="1800" spc="40" dirty="0">
                  <a:latin typeface="Tahoma"/>
                  <a:cs typeface="Tahoma"/>
                </a:rPr>
                <a:t>i</a:t>
              </a:r>
              <a:r>
                <a:rPr lang="en-US" sz="1800" cap="small" spc="-198" dirty="0">
                  <a:latin typeface="Tahoma"/>
                  <a:cs typeface="Tahoma"/>
                </a:rPr>
                <a:t>z</a:t>
              </a:r>
              <a:r>
                <a:rPr lang="en-US" sz="1800" spc="-129" dirty="0">
                  <a:latin typeface="Tahoma"/>
                  <a:cs typeface="Tahoma"/>
                </a:rPr>
                <a:t>e</a:t>
              </a:r>
              <a:endParaRPr lang="en-US" sz="1800" dirty="0">
                <a:latin typeface="Tahoma"/>
                <a:cs typeface="Tahoma"/>
              </a:endParaRPr>
            </a:p>
          </p:txBody>
        </p:sp>
      </p:grpSp>
      <p:sp>
        <p:nvSpPr>
          <p:cNvPr id="44" name="object 26">
            <a:extLst>
              <a:ext uri="{FF2B5EF4-FFF2-40B4-BE49-F238E27FC236}">
                <a16:creationId xmlns:a16="http://schemas.microsoft.com/office/drawing/2014/main" id="{9403174E-B44A-490F-8299-A9BEBE0107CF}"/>
              </a:ext>
            </a:extLst>
          </p:cNvPr>
          <p:cNvSpPr txBox="1"/>
          <p:nvPr/>
        </p:nvSpPr>
        <p:spPr>
          <a:xfrm>
            <a:off x="2401401" y="5276231"/>
            <a:ext cx="2581803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15" dirty="0">
                <a:solidFill>
                  <a:srgbClr val="22373A"/>
                </a:solidFill>
                <a:latin typeface="Arial"/>
                <a:cs typeface="Arial"/>
              </a:rPr>
              <a:t>input</a:t>
            </a:r>
            <a:r>
              <a:rPr sz="1600" spc="-15" dirty="0">
                <a:solidFill>
                  <a:srgbClr val="22373A"/>
                </a:solidFill>
                <a:latin typeface="Microsoft Sans Serif"/>
                <a:cs typeface="Microsoft Sans Serif"/>
              </a:rPr>
              <a:t>:</a:t>
            </a:r>
            <a:r>
              <a:rPr sz="1600" spc="145" dirty="0">
                <a:solidFill>
                  <a:srgbClr val="22373A"/>
                </a:solidFill>
                <a:latin typeface="Microsoft Sans Serif"/>
                <a:cs typeface="Microsoft Sans Serif"/>
              </a:rPr>
              <a:t> </a:t>
            </a:r>
            <a:r>
              <a:rPr sz="1600" spc="-45" dirty="0">
                <a:solidFill>
                  <a:srgbClr val="22373A"/>
                </a:solidFill>
                <a:latin typeface="Microsoft Sans Serif"/>
                <a:cs typeface="Microsoft Sans Serif"/>
              </a:rPr>
              <a:t>houses</a:t>
            </a:r>
            <a:r>
              <a:rPr sz="1600" spc="60" dirty="0">
                <a:solidFill>
                  <a:srgbClr val="22373A"/>
                </a:solidFill>
                <a:latin typeface="Microsoft Sans Serif"/>
                <a:cs typeface="Microsoft Sans Serif"/>
              </a:rPr>
              <a:t> </a:t>
            </a:r>
            <a:r>
              <a:rPr sz="1600" spc="105" dirty="0">
                <a:solidFill>
                  <a:srgbClr val="22373A"/>
                </a:solidFill>
                <a:latin typeface="Microsoft Sans Serif"/>
                <a:cs typeface="Microsoft Sans Serif"/>
              </a:rPr>
              <a:t>&amp;</a:t>
            </a:r>
            <a:r>
              <a:rPr sz="1600" spc="60" dirty="0">
                <a:solidFill>
                  <a:srgbClr val="22373A"/>
                </a:solidFill>
                <a:latin typeface="Microsoft Sans Serif"/>
                <a:cs typeface="Microsoft Sans Serif"/>
              </a:rPr>
              <a:t> </a:t>
            </a:r>
            <a:r>
              <a:rPr sz="1600" spc="-20" dirty="0">
                <a:solidFill>
                  <a:srgbClr val="22373A"/>
                </a:solidFill>
                <a:latin typeface="Microsoft Sans Serif"/>
                <a:cs typeface="Microsoft Sans Serif"/>
              </a:rPr>
              <a:t>features</a:t>
            </a:r>
            <a:endParaRPr sz="1600" dirty="0">
              <a:latin typeface="Microsoft Sans Serif"/>
              <a:cs typeface="Microsoft Sans Serif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772144D-1D42-440A-9B5D-627DAA0F9E09}"/>
              </a:ext>
            </a:extLst>
          </p:cNvPr>
          <p:cNvSpPr txBox="1"/>
          <p:nvPr/>
        </p:nvSpPr>
        <p:spPr>
          <a:xfrm>
            <a:off x="4822868" y="5226441"/>
            <a:ext cx="27498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spc="-30" dirty="0">
                <a:solidFill>
                  <a:srgbClr val="22373A"/>
                </a:solidFill>
                <a:latin typeface="Arial"/>
                <a:cs typeface="Arial"/>
              </a:rPr>
              <a:t>learn</a:t>
            </a:r>
            <a:r>
              <a:rPr lang="en-US" sz="1800" spc="-30" dirty="0">
                <a:solidFill>
                  <a:srgbClr val="22373A"/>
                </a:solidFill>
                <a:latin typeface="Microsoft Sans Serif"/>
                <a:cs typeface="Microsoft Sans Serif"/>
              </a:rPr>
              <a:t>:</a:t>
            </a:r>
            <a:r>
              <a:rPr lang="en-US" sz="1800" spc="165" dirty="0">
                <a:solidFill>
                  <a:srgbClr val="22373A"/>
                </a:solidFill>
                <a:latin typeface="Microsoft Sans Serif"/>
                <a:cs typeface="Microsoft Sans Serif"/>
              </a:rPr>
              <a:t> </a:t>
            </a:r>
            <a:r>
              <a:rPr lang="en-US" sz="1800" i="1" spc="-15" dirty="0">
                <a:solidFill>
                  <a:srgbClr val="22373A"/>
                </a:solidFill>
                <a:latin typeface="Trebuchet MS"/>
                <a:cs typeface="Trebuchet MS"/>
              </a:rPr>
              <a:t>x</a:t>
            </a:r>
            <a:r>
              <a:rPr lang="en-US" sz="1800" i="1" spc="70" dirty="0">
                <a:solidFill>
                  <a:srgbClr val="22373A"/>
                </a:solidFill>
                <a:latin typeface="Trebuchet MS"/>
                <a:cs typeface="Trebuchet MS"/>
              </a:rPr>
              <a:t> </a:t>
            </a:r>
            <a:r>
              <a:rPr lang="en-US" sz="1800" i="1" spc="45" dirty="0">
                <a:solidFill>
                  <a:srgbClr val="22373A"/>
                </a:solidFill>
                <a:latin typeface="Arial"/>
                <a:cs typeface="Arial"/>
              </a:rPr>
              <a:t>→</a:t>
            </a:r>
            <a:r>
              <a:rPr lang="en-US" sz="1800" i="1" spc="15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lang="en-US" sz="1800" i="1" spc="-5" dirty="0">
                <a:solidFill>
                  <a:srgbClr val="22373A"/>
                </a:solidFill>
                <a:latin typeface="Trebuchet MS"/>
                <a:cs typeface="Trebuchet MS"/>
              </a:rPr>
              <a:t>y</a:t>
            </a:r>
            <a:r>
              <a:rPr lang="en-US" sz="1800" i="1" spc="130" dirty="0">
                <a:solidFill>
                  <a:srgbClr val="22373A"/>
                </a:solidFill>
                <a:latin typeface="Trebuchet MS"/>
                <a:cs typeface="Trebuchet MS"/>
              </a:rPr>
              <a:t> </a:t>
            </a:r>
            <a:r>
              <a:rPr lang="en-US" sz="1800" spc="-10" dirty="0">
                <a:solidFill>
                  <a:srgbClr val="22373A"/>
                </a:solidFill>
                <a:latin typeface="Microsoft Sans Serif"/>
                <a:cs typeface="Microsoft Sans Serif"/>
              </a:rPr>
              <a:t>relationship</a:t>
            </a:r>
            <a:endParaRPr lang="en-US" dirty="0"/>
          </a:p>
        </p:txBody>
      </p:sp>
      <p:sp>
        <p:nvSpPr>
          <p:cNvPr id="48" name="object 39">
            <a:extLst>
              <a:ext uri="{FF2B5EF4-FFF2-40B4-BE49-F238E27FC236}">
                <a16:creationId xmlns:a16="http://schemas.microsoft.com/office/drawing/2014/main" id="{C20AB370-6179-44EA-85B3-CE92F40656A4}"/>
              </a:ext>
            </a:extLst>
          </p:cNvPr>
          <p:cNvSpPr txBox="1"/>
          <p:nvPr/>
        </p:nvSpPr>
        <p:spPr>
          <a:xfrm>
            <a:off x="7590018" y="5227045"/>
            <a:ext cx="2928775" cy="28918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b="1" spc="-25" dirty="0">
                <a:solidFill>
                  <a:srgbClr val="22373A"/>
                </a:solidFill>
                <a:latin typeface="Arial"/>
                <a:cs typeface="Arial"/>
              </a:rPr>
              <a:t>predict</a:t>
            </a:r>
            <a:r>
              <a:rPr spc="-25" dirty="0">
                <a:solidFill>
                  <a:srgbClr val="22373A"/>
                </a:solidFill>
                <a:latin typeface="Microsoft Sans Serif"/>
                <a:cs typeface="Microsoft Sans Serif"/>
              </a:rPr>
              <a:t>:</a:t>
            </a:r>
            <a:r>
              <a:rPr spc="145" dirty="0">
                <a:solidFill>
                  <a:srgbClr val="22373A"/>
                </a:solidFill>
                <a:latin typeface="Microsoft Sans Serif"/>
                <a:cs typeface="Microsoft Sans Serif"/>
              </a:rPr>
              <a:t> </a:t>
            </a:r>
            <a:r>
              <a:rPr i="1" spc="-5" dirty="0">
                <a:solidFill>
                  <a:srgbClr val="22373A"/>
                </a:solidFill>
                <a:latin typeface="Trebuchet MS"/>
                <a:cs typeface="Trebuchet MS"/>
              </a:rPr>
              <a:t>y</a:t>
            </a:r>
            <a:r>
              <a:rPr i="1" spc="110" dirty="0">
                <a:solidFill>
                  <a:srgbClr val="22373A"/>
                </a:solidFill>
                <a:latin typeface="Trebuchet MS"/>
                <a:cs typeface="Trebuchet MS"/>
              </a:rPr>
              <a:t> </a:t>
            </a:r>
            <a:r>
              <a:rPr spc="5" dirty="0">
                <a:solidFill>
                  <a:srgbClr val="22373A"/>
                </a:solidFill>
                <a:latin typeface="Microsoft Sans Serif"/>
                <a:cs typeface="Microsoft Sans Serif"/>
              </a:rPr>
              <a:t>(</a:t>
            </a:r>
            <a:r>
              <a:rPr i="1" spc="5" dirty="0">
                <a:solidFill>
                  <a:srgbClr val="22373A"/>
                </a:solidFill>
                <a:latin typeface="Trebuchet MS"/>
                <a:cs typeface="Trebuchet MS"/>
              </a:rPr>
              <a:t>continuous</a:t>
            </a:r>
            <a:r>
              <a:rPr spc="5" dirty="0">
                <a:solidFill>
                  <a:srgbClr val="22373A"/>
                </a:solidFill>
                <a:latin typeface="Microsoft Sans Serif"/>
                <a:cs typeface="Microsoft Sans Serif"/>
              </a:rPr>
              <a:t>)</a:t>
            </a:r>
            <a:endParaRPr dirty="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36" grpId="0"/>
      <p:bldP spid="44" grpId="0"/>
      <p:bldP spid="46" grpId="0"/>
      <p:bldP spid="4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erson on a bed&#10;&#10;Description automatically generated">
            <a:extLst>
              <a:ext uri="{FF2B5EF4-FFF2-40B4-BE49-F238E27FC236}">
                <a16:creationId xmlns:a16="http://schemas.microsoft.com/office/drawing/2014/main" id="{1FD37B65-2200-4885-BAD1-A182C483185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9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  <a14:imgEffect>
                      <a14:colorTemperature colorTemp="6728"/>
                    </a14:imgEffect>
                    <a14:imgEffect>
                      <a14:saturation sat="74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414" t="301" r="414" b="4906"/>
          <a:stretch/>
        </p:blipFill>
        <p:spPr>
          <a:xfrm rot="16612093">
            <a:off x="517630" y="1204807"/>
            <a:ext cx="5227682" cy="440574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601EFF9-91CF-4B61-9E43-E8C6DE414F89}"/>
              </a:ext>
            </a:extLst>
          </p:cNvPr>
          <p:cNvSpPr/>
          <p:nvPr/>
        </p:nvSpPr>
        <p:spPr>
          <a:xfrm>
            <a:off x="6265126" y="338850"/>
            <a:ext cx="453778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ln w="0"/>
                <a:solidFill>
                  <a:srgbClr val="002060"/>
                </a:solidFill>
                <a:latin typeface="Berlin Sans FB Demi" panose="020E0802020502020306" pitchFamily="34" charset="0"/>
                <a:cs typeface="Aharoni" panose="020B0604020202020204" pitchFamily="2" charset="-79"/>
              </a:rPr>
              <a:t>Dr. Mahesh Ramalingam</a:t>
            </a:r>
          </a:p>
          <a:p>
            <a:r>
              <a:rPr lang="en-US" dirty="0">
                <a:ln w="0"/>
                <a:solidFill>
                  <a:srgbClr val="002060"/>
                </a:solidFill>
                <a:latin typeface="Berlin Sans FB Demi" panose="020E0802020502020306" pitchFamily="34" charset="0"/>
                <a:cs typeface="Aharoni" panose="020B0604020202020204" pitchFamily="2" charset="-79"/>
              </a:rPr>
              <a:t>Assistant Professor &amp; Area Chairperson</a:t>
            </a:r>
          </a:p>
          <a:p>
            <a:r>
              <a:rPr lang="en-US" dirty="0">
                <a:ln w="0"/>
                <a:solidFill>
                  <a:srgbClr val="002060"/>
                </a:solidFill>
                <a:latin typeface="Berlin Sans FB Demi" panose="020E0802020502020306" pitchFamily="34" charset="0"/>
                <a:cs typeface="Aharoni" panose="020B0604020202020204" pitchFamily="2" charset="-79"/>
              </a:rPr>
              <a:t>Analytics &amp; IT, IMT Hyderabad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411397C-EFF8-4201-913B-B545BEE6A1B7}"/>
              </a:ext>
            </a:extLst>
          </p:cNvPr>
          <p:cNvSpPr/>
          <p:nvPr/>
        </p:nvSpPr>
        <p:spPr>
          <a:xfrm>
            <a:off x="6489978" y="2516755"/>
            <a:ext cx="5035272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002060"/>
                </a:solidFill>
                <a:latin typeface="Berlin Sans FB Demi" panose="020E0802020502020306" pitchFamily="34" charset="0"/>
              </a:rPr>
              <a:t>Teaching Interest</a:t>
            </a:r>
          </a:p>
          <a:p>
            <a:pPr marL="571500" indent="-285750">
              <a:buFont typeface="Wingdings" panose="05000000000000000000" pitchFamily="2" charset="2"/>
              <a:buChar char="ü"/>
              <a:tabLst>
                <a:tab pos="685800" algn="l"/>
                <a:tab pos="800100" algn="l"/>
              </a:tabLst>
            </a:pPr>
            <a:r>
              <a:rPr lang="en-US" dirty="0">
                <a:solidFill>
                  <a:srgbClr val="002060"/>
                </a:solidFill>
                <a:latin typeface="Berlin Sans FB Demi" panose="020E0802020502020306" pitchFamily="34" charset="0"/>
              </a:rPr>
              <a:t>Programming for data science</a:t>
            </a:r>
          </a:p>
          <a:p>
            <a:pPr marL="571500" indent="-285750">
              <a:buFont typeface="Wingdings" panose="05000000000000000000" pitchFamily="2" charset="2"/>
              <a:buChar char="ü"/>
              <a:tabLst>
                <a:tab pos="685800" algn="l"/>
                <a:tab pos="800100" algn="l"/>
              </a:tabLst>
            </a:pPr>
            <a:r>
              <a:rPr lang="en-US" dirty="0">
                <a:solidFill>
                  <a:srgbClr val="002060"/>
                </a:solidFill>
                <a:latin typeface="Berlin Sans FB Demi" panose="020E0802020502020306" pitchFamily="34" charset="0"/>
              </a:rPr>
              <a:t>Big Data analytics</a:t>
            </a:r>
          </a:p>
          <a:p>
            <a:pPr marL="571500" indent="-285750">
              <a:buFont typeface="Wingdings" panose="05000000000000000000" pitchFamily="2" charset="2"/>
              <a:buChar char="ü"/>
              <a:tabLst>
                <a:tab pos="685800" algn="l"/>
                <a:tab pos="800100" algn="l"/>
              </a:tabLst>
            </a:pPr>
            <a:r>
              <a:rPr lang="en-US" dirty="0">
                <a:solidFill>
                  <a:srgbClr val="002060"/>
                </a:solidFill>
                <a:latin typeface="Berlin Sans FB Demi" panose="020E0802020502020306" pitchFamily="34" charset="0"/>
              </a:rPr>
              <a:t>Machine Learning Algorithm</a:t>
            </a:r>
          </a:p>
          <a:p>
            <a:pPr marL="571500" indent="-285750">
              <a:buFont typeface="Wingdings" panose="05000000000000000000" pitchFamily="2" charset="2"/>
              <a:buChar char="ü"/>
              <a:tabLst>
                <a:tab pos="685800" algn="l"/>
                <a:tab pos="800100" algn="l"/>
              </a:tabLst>
            </a:pPr>
            <a:r>
              <a:rPr lang="en-US" dirty="0">
                <a:solidFill>
                  <a:srgbClr val="002060"/>
                </a:solidFill>
                <a:latin typeface="Berlin Sans FB Demi" panose="020E0802020502020306" pitchFamily="34" charset="0"/>
              </a:rPr>
              <a:t>Deep Learning </a:t>
            </a:r>
          </a:p>
          <a:p>
            <a:pPr marL="571500" indent="-285750">
              <a:buFont typeface="Wingdings" panose="05000000000000000000" pitchFamily="2" charset="2"/>
              <a:buChar char="ü"/>
              <a:tabLst>
                <a:tab pos="685800" algn="l"/>
                <a:tab pos="800100" algn="l"/>
              </a:tabLst>
            </a:pPr>
            <a:r>
              <a:rPr lang="en-US" dirty="0">
                <a:solidFill>
                  <a:srgbClr val="002060"/>
                </a:solidFill>
                <a:latin typeface="Berlin Sans FB Demi" panose="020E0802020502020306" pitchFamily="34" charset="0"/>
              </a:rPr>
              <a:t>Visual Analytics </a:t>
            </a:r>
          </a:p>
          <a:p>
            <a:pPr marL="571500" indent="-285750">
              <a:buFont typeface="Wingdings" panose="05000000000000000000" pitchFamily="2" charset="2"/>
              <a:buChar char="ü"/>
              <a:tabLst>
                <a:tab pos="685800" algn="l"/>
                <a:tab pos="800100" algn="l"/>
              </a:tabLst>
            </a:pPr>
            <a:r>
              <a:rPr lang="en-US" dirty="0">
                <a:solidFill>
                  <a:srgbClr val="002060"/>
                </a:solidFill>
                <a:latin typeface="Berlin Sans FB Demi" panose="020E0802020502020306" pitchFamily="34" charset="0"/>
              </a:rPr>
              <a:t>Blockchain for Managers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3605930-3600-4272-9EE3-8D4DDF7A3C78}"/>
              </a:ext>
            </a:extLst>
          </p:cNvPr>
          <p:cNvSpPr/>
          <p:nvPr/>
        </p:nvSpPr>
        <p:spPr>
          <a:xfrm>
            <a:off x="6489978" y="4640413"/>
            <a:ext cx="5035272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002060"/>
                </a:solidFill>
                <a:latin typeface="Berlin Sans FB Demi" panose="020E0802020502020306" pitchFamily="34" charset="0"/>
              </a:rPr>
              <a:t>Research Interest</a:t>
            </a:r>
          </a:p>
          <a:p>
            <a:pPr marL="571500" indent="-28575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rgbClr val="002060"/>
                </a:solidFill>
                <a:latin typeface="Berlin Sans FB Demi" panose="020E0802020502020306" pitchFamily="34" charset="0"/>
              </a:rPr>
              <a:t>Service Quality</a:t>
            </a:r>
          </a:p>
          <a:p>
            <a:pPr marL="571500" indent="-28575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rgbClr val="002060"/>
                </a:solidFill>
                <a:latin typeface="Berlin Sans FB Demi" panose="020E0802020502020306" pitchFamily="34" charset="0"/>
              </a:rPr>
              <a:t>Customer Experience</a:t>
            </a:r>
          </a:p>
          <a:p>
            <a:pPr marL="571500" indent="-28575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rgbClr val="002060"/>
                </a:solidFill>
                <a:latin typeface="Berlin Sans FB Demi" panose="020E0802020502020306" pitchFamily="34" charset="0"/>
              </a:rPr>
              <a:t>Green Marketing</a:t>
            </a:r>
          </a:p>
          <a:p>
            <a:pPr marL="571500" indent="-28575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rgbClr val="002060"/>
                </a:solidFill>
                <a:latin typeface="Berlin Sans FB Demi" panose="020E0802020502020306" pitchFamily="34" charset="0"/>
              </a:rPr>
              <a:t>Corporate Social Responsibility</a:t>
            </a:r>
          </a:p>
          <a:p>
            <a:pPr marL="571500" indent="-28575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rgbClr val="002060"/>
                </a:solidFill>
                <a:latin typeface="Berlin Sans FB Demi" panose="020E0802020502020306" pitchFamily="34" charset="0"/>
              </a:rPr>
              <a:t>Big data</a:t>
            </a:r>
          </a:p>
          <a:p>
            <a:pPr marL="571500" indent="-28575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rgbClr val="002060"/>
                </a:solidFill>
                <a:latin typeface="Berlin Sans FB Demi" panose="020E0802020502020306" pitchFamily="34" charset="0"/>
              </a:rPr>
              <a:t>Qualitative Research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3BA6B31-8D2C-4AEE-BF45-11908775D759}"/>
              </a:ext>
            </a:extLst>
          </p:cNvPr>
          <p:cNvSpPr/>
          <p:nvPr/>
        </p:nvSpPr>
        <p:spPr>
          <a:xfrm>
            <a:off x="6385048" y="1446458"/>
            <a:ext cx="514020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002060"/>
                </a:solidFill>
                <a:latin typeface="Berlin Sans FB Demi" panose="020E0802020502020306" pitchFamily="34" charset="0"/>
              </a:rPr>
              <a:t>Education</a:t>
            </a:r>
          </a:p>
          <a:p>
            <a:pPr marL="628650" indent="-28575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rgbClr val="002060"/>
                </a:solidFill>
                <a:latin typeface="Berlin Sans FB Demi" panose="020E0802020502020306" pitchFamily="34" charset="0"/>
              </a:rPr>
              <a:t>Ph. D from University of Hyderabad </a:t>
            </a:r>
          </a:p>
          <a:p>
            <a:pPr marL="628650" indent="-28575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rgbClr val="002060"/>
                </a:solidFill>
                <a:latin typeface="Berlin Sans FB Demi" panose="020E0802020502020306" pitchFamily="34" charset="0"/>
              </a:rPr>
              <a:t>MBA from Pondicherry University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27658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5" grpId="0"/>
      <p:bldP spid="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0484" y="39731"/>
            <a:ext cx="7540487" cy="855139"/>
          </a:xfrm>
          <a:prstGeom prst="rect">
            <a:avLst/>
          </a:prstGeom>
        </p:spPr>
        <p:txBody>
          <a:bodyPr vert="horz" wrap="square" lIns="0" tIns="23909" rIns="0" bIns="0" rtlCol="0" anchor="ctr">
            <a:spAutoFit/>
          </a:bodyPr>
          <a:lstStyle/>
          <a:p>
            <a:pPr marL="25168">
              <a:lnSpc>
                <a:spcPct val="100000"/>
              </a:lnSpc>
              <a:spcBef>
                <a:spcPts val="188"/>
              </a:spcBef>
            </a:pPr>
            <a:r>
              <a:rPr spc="-109" dirty="0"/>
              <a:t>Task</a:t>
            </a:r>
            <a:r>
              <a:rPr spc="149" dirty="0"/>
              <a:t> </a:t>
            </a:r>
            <a:r>
              <a:rPr spc="-50" dirty="0"/>
              <a:t>2:</a:t>
            </a:r>
            <a:r>
              <a:rPr spc="426" dirty="0"/>
              <a:t> </a:t>
            </a:r>
            <a:r>
              <a:rPr spc="-109" dirty="0"/>
              <a:t>Classification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246612" y="988987"/>
            <a:ext cx="7865937" cy="556539"/>
          </a:xfrm>
          <a:prstGeom prst="rect">
            <a:avLst/>
          </a:prstGeom>
          <a:ln w="5054">
            <a:solidFill>
              <a:srgbClr val="22373A"/>
            </a:solidFill>
          </a:ln>
        </p:spPr>
        <p:txBody>
          <a:bodyPr vert="horz" wrap="square" lIns="0" tIns="2517" rIns="0" bIns="0" rtlCol="0">
            <a:spAutoFit/>
          </a:bodyPr>
          <a:lstStyle/>
          <a:p>
            <a:pPr marR="13842" algn="ctr">
              <a:spcBef>
                <a:spcPts val="20"/>
              </a:spcBef>
            </a:pPr>
            <a:r>
              <a:rPr sz="3600" i="1" spc="-69" dirty="0">
                <a:solidFill>
                  <a:srgbClr val="22373A"/>
                </a:solidFill>
                <a:latin typeface="Arial"/>
                <a:cs typeface="Arial"/>
              </a:rPr>
              <a:t>Cat</a:t>
            </a:r>
            <a:r>
              <a:rPr sz="3600" i="1" spc="50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3600" i="1" spc="-89" dirty="0">
                <a:solidFill>
                  <a:srgbClr val="22373A"/>
                </a:solidFill>
                <a:latin typeface="Arial"/>
                <a:cs typeface="Arial"/>
              </a:rPr>
              <a:t>or</a:t>
            </a:r>
            <a:r>
              <a:rPr sz="3600" i="1" spc="59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3600" i="1" spc="-129" dirty="0">
                <a:solidFill>
                  <a:srgbClr val="22373A"/>
                </a:solidFill>
                <a:latin typeface="Arial"/>
                <a:cs typeface="Arial"/>
              </a:rPr>
              <a:t>dog?</a:t>
            </a:r>
            <a:endParaRPr sz="3600" dirty="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097988" y="1713801"/>
            <a:ext cx="1701285" cy="1289807"/>
          </a:xfrm>
          <a:custGeom>
            <a:avLst/>
            <a:gdLst/>
            <a:ahLst/>
            <a:cxnLst/>
            <a:rect l="l" t="t" r="r" b="b"/>
            <a:pathLst>
              <a:path w="858519" h="650875">
                <a:moveTo>
                  <a:pt x="720327" y="0"/>
                </a:moveTo>
                <a:lnTo>
                  <a:pt x="138476" y="0"/>
                </a:lnTo>
                <a:lnTo>
                  <a:pt x="111782" y="105"/>
                </a:lnTo>
                <a:lnTo>
                  <a:pt x="72988" y="2852"/>
                </a:lnTo>
                <a:lnTo>
                  <a:pt x="26204" y="26309"/>
                </a:lnTo>
                <a:lnTo>
                  <a:pt x="2745" y="73094"/>
                </a:lnTo>
                <a:lnTo>
                  <a:pt x="0" y="111629"/>
                </a:lnTo>
                <a:lnTo>
                  <a:pt x="9" y="539137"/>
                </a:lnTo>
                <a:lnTo>
                  <a:pt x="2748" y="577682"/>
                </a:lnTo>
                <a:lnTo>
                  <a:pt x="26204" y="624457"/>
                </a:lnTo>
                <a:lnTo>
                  <a:pt x="72979" y="647914"/>
                </a:lnTo>
                <a:lnTo>
                  <a:pt x="111523" y="650661"/>
                </a:lnTo>
                <a:lnTo>
                  <a:pt x="137863" y="650767"/>
                </a:lnTo>
                <a:lnTo>
                  <a:pt x="719714" y="650767"/>
                </a:lnTo>
                <a:lnTo>
                  <a:pt x="767571" y="649921"/>
                </a:lnTo>
                <a:lnTo>
                  <a:pt x="817804" y="635855"/>
                </a:lnTo>
                <a:lnTo>
                  <a:pt x="851535" y="593772"/>
                </a:lnTo>
                <a:lnTo>
                  <a:pt x="858190" y="539137"/>
                </a:lnTo>
                <a:lnTo>
                  <a:pt x="858181" y="111629"/>
                </a:lnTo>
                <a:lnTo>
                  <a:pt x="855441" y="73085"/>
                </a:lnTo>
                <a:lnTo>
                  <a:pt x="831986" y="26309"/>
                </a:lnTo>
                <a:lnTo>
                  <a:pt x="785211" y="2852"/>
                </a:lnTo>
                <a:lnTo>
                  <a:pt x="746667" y="105"/>
                </a:lnTo>
                <a:lnTo>
                  <a:pt x="720327" y="0"/>
                </a:lnTo>
                <a:close/>
              </a:path>
            </a:pathLst>
          </a:custGeom>
          <a:solidFill>
            <a:srgbClr val="3F969A"/>
          </a:solidFill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9" name="object 9"/>
          <p:cNvSpPr txBox="1"/>
          <p:nvPr/>
        </p:nvSpPr>
        <p:spPr>
          <a:xfrm>
            <a:off x="5411867" y="2180641"/>
            <a:ext cx="1077146" cy="316442"/>
          </a:xfrm>
          <a:prstGeom prst="rect">
            <a:avLst/>
          </a:prstGeom>
        </p:spPr>
        <p:txBody>
          <a:bodyPr vert="horz" wrap="square" lIns="0" tIns="26425" rIns="0" bIns="0" rtlCol="0">
            <a:spAutoFit/>
          </a:bodyPr>
          <a:lstStyle/>
          <a:p>
            <a:pPr marL="25168">
              <a:spcBef>
                <a:spcPts val="208"/>
              </a:spcBef>
            </a:pPr>
            <a:r>
              <a:rPr sz="1883" spc="-258" dirty="0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sz="1883" spc="-337" dirty="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sz="1883" spc="-258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83" spc="-426" dirty="0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sz="1883" spc="-277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1883" spc="-119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1883" spc="-268" dirty="0">
                <a:solidFill>
                  <a:srgbClr val="FFFFFF"/>
                </a:solidFill>
                <a:latin typeface="Verdana"/>
                <a:cs typeface="Verdana"/>
              </a:rPr>
              <a:t>hod</a:t>
            </a:r>
            <a:endParaRPr sz="1883">
              <a:latin typeface="Verdana"/>
              <a:cs typeface="Verdana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195260" y="1713801"/>
            <a:ext cx="1146356" cy="1289807"/>
          </a:xfrm>
          <a:custGeom>
            <a:avLst/>
            <a:gdLst/>
            <a:ahLst/>
            <a:cxnLst/>
            <a:rect l="l" t="t" r="r" b="b"/>
            <a:pathLst>
              <a:path w="578485" h="650875">
                <a:moveTo>
                  <a:pt x="8" y="108257"/>
                </a:moveTo>
                <a:lnTo>
                  <a:pt x="8" y="572210"/>
                </a:lnTo>
                <a:lnTo>
                  <a:pt x="7642" y="589497"/>
                </a:lnTo>
                <a:lnTo>
                  <a:pt x="63515" y="620376"/>
                </a:lnTo>
                <a:lnTo>
                  <a:pt x="108284" y="632783"/>
                </a:lnTo>
                <a:lnTo>
                  <a:pt x="161959" y="642379"/>
                </a:lnTo>
                <a:lnTo>
                  <a:pt x="222807" y="648571"/>
                </a:lnTo>
                <a:lnTo>
                  <a:pt x="289093" y="650767"/>
                </a:lnTo>
                <a:lnTo>
                  <a:pt x="355378" y="648571"/>
                </a:lnTo>
                <a:lnTo>
                  <a:pt x="416226" y="642379"/>
                </a:lnTo>
                <a:lnTo>
                  <a:pt x="469902" y="632783"/>
                </a:lnTo>
                <a:lnTo>
                  <a:pt x="514670" y="620376"/>
                </a:lnTo>
                <a:lnTo>
                  <a:pt x="570543" y="589497"/>
                </a:lnTo>
                <a:lnTo>
                  <a:pt x="578178" y="572210"/>
                </a:lnTo>
                <a:lnTo>
                  <a:pt x="578178" y="161392"/>
                </a:lnTo>
                <a:lnTo>
                  <a:pt x="289093" y="161392"/>
                </a:lnTo>
                <a:lnTo>
                  <a:pt x="223993" y="159607"/>
                </a:lnTo>
                <a:lnTo>
                  <a:pt x="163708" y="154500"/>
                </a:lnTo>
                <a:lnTo>
                  <a:pt x="109702" y="146440"/>
                </a:lnTo>
                <a:lnTo>
                  <a:pt x="63440" y="135799"/>
                </a:lnTo>
                <a:lnTo>
                  <a:pt x="26387" y="122948"/>
                </a:lnTo>
                <a:lnTo>
                  <a:pt x="8" y="108257"/>
                </a:lnTo>
                <a:close/>
              </a:path>
              <a:path w="578485" h="650875">
                <a:moveTo>
                  <a:pt x="578178" y="108257"/>
                </a:moveTo>
                <a:lnTo>
                  <a:pt x="514745" y="135799"/>
                </a:lnTo>
                <a:lnTo>
                  <a:pt x="468483" y="146440"/>
                </a:lnTo>
                <a:lnTo>
                  <a:pt x="414478" y="154500"/>
                </a:lnTo>
                <a:lnTo>
                  <a:pt x="354193" y="159607"/>
                </a:lnTo>
                <a:lnTo>
                  <a:pt x="289093" y="161392"/>
                </a:lnTo>
                <a:lnTo>
                  <a:pt x="578178" y="161392"/>
                </a:lnTo>
                <a:lnTo>
                  <a:pt x="578178" y="108257"/>
                </a:lnTo>
                <a:close/>
              </a:path>
              <a:path w="578485" h="650875">
                <a:moveTo>
                  <a:pt x="289093" y="0"/>
                </a:moveTo>
                <a:lnTo>
                  <a:pt x="233876" y="1361"/>
                </a:lnTo>
                <a:lnTo>
                  <a:pt x="180307" y="5447"/>
                </a:lnTo>
                <a:lnTo>
                  <a:pt x="130027" y="12260"/>
                </a:lnTo>
                <a:lnTo>
                  <a:pt x="84678" y="21804"/>
                </a:lnTo>
                <a:lnTo>
                  <a:pt x="37634" y="37690"/>
                </a:lnTo>
                <a:lnTo>
                  <a:pt x="0" y="74481"/>
                </a:lnTo>
                <a:lnTo>
                  <a:pt x="9408" y="93378"/>
                </a:lnTo>
                <a:lnTo>
                  <a:pt x="84678" y="127158"/>
                </a:lnTo>
                <a:lnTo>
                  <a:pt x="130030" y="136704"/>
                </a:lnTo>
                <a:lnTo>
                  <a:pt x="180312" y="143523"/>
                </a:lnTo>
                <a:lnTo>
                  <a:pt x="233881" y="147615"/>
                </a:lnTo>
                <a:lnTo>
                  <a:pt x="289093" y="148979"/>
                </a:lnTo>
                <a:lnTo>
                  <a:pt x="344305" y="147615"/>
                </a:lnTo>
                <a:lnTo>
                  <a:pt x="397874" y="143523"/>
                </a:lnTo>
                <a:lnTo>
                  <a:pt x="448156" y="136704"/>
                </a:lnTo>
                <a:lnTo>
                  <a:pt x="493508" y="127158"/>
                </a:lnTo>
                <a:lnTo>
                  <a:pt x="540552" y="111272"/>
                </a:lnTo>
                <a:lnTo>
                  <a:pt x="578186" y="74481"/>
                </a:lnTo>
                <a:lnTo>
                  <a:pt x="568778" y="55583"/>
                </a:lnTo>
                <a:lnTo>
                  <a:pt x="493508" y="21804"/>
                </a:lnTo>
                <a:lnTo>
                  <a:pt x="448156" y="12260"/>
                </a:lnTo>
                <a:lnTo>
                  <a:pt x="397875" y="5446"/>
                </a:lnTo>
                <a:lnTo>
                  <a:pt x="344306" y="1361"/>
                </a:lnTo>
                <a:lnTo>
                  <a:pt x="289093" y="0"/>
                </a:lnTo>
                <a:close/>
              </a:path>
            </a:pathLst>
          </a:custGeom>
          <a:solidFill>
            <a:srgbClr val="155359"/>
          </a:solidFill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11" name="object 11"/>
          <p:cNvSpPr txBox="1"/>
          <p:nvPr/>
        </p:nvSpPr>
        <p:spPr>
          <a:xfrm>
            <a:off x="3537658" y="2180641"/>
            <a:ext cx="463070" cy="316442"/>
          </a:xfrm>
          <a:prstGeom prst="rect">
            <a:avLst/>
          </a:prstGeom>
        </p:spPr>
        <p:txBody>
          <a:bodyPr vert="horz" wrap="square" lIns="0" tIns="26425" rIns="0" bIns="0" rtlCol="0">
            <a:spAutoFit/>
          </a:bodyPr>
          <a:lstStyle/>
          <a:p>
            <a:pPr marL="25168">
              <a:spcBef>
                <a:spcPts val="208"/>
              </a:spcBef>
            </a:pPr>
            <a:r>
              <a:rPr sz="1883" spc="-248" dirty="0">
                <a:solidFill>
                  <a:srgbClr val="FFFFFF"/>
                </a:solidFill>
                <a:latin typeface="Verdana"/>
                <a:cs typeface="Verdana"/>
              </a:rPr>
              <a:t>da</a:t>
            </a:r>
            <a:r>
              <a:rPr sz="1883" spc="-168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1883" spc="-277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endParaRPr sz="1883">
              <a:latin typeface="Verdana"/>
              <a:cs typeface="Verdana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7555585" y="1718197"/>
            <a:ext cx="1454651" cy="1280999"/>
          </a:xfrm>
          <a:custGeom>
            <a:avLst/>
            <a:gdLst/>
            <a:ahLst/>
            <a:cxnLst/>
            <a:rect l="l" t="t" r="r" b="b"/>
            <a:pathLst>
              <a:path w="734060" h="646430">
                <a:moveTo>
                  <a:pt x="366790" y="0"/>
                </a:moveTo>
                <a:lnTo>
                  <a:pt x="313448" y="42773"/>
                </a:lnTo>
                <a:lnTo>
                  <a:pt x="247285" y="17630"/>
                </a:lnTo>
                <a:lnTo>
                  <a:pt x="212543" y="73398"/>
                </a:lnTo>
                <a:lnTo>
                  <a:pt x="140730" y="68609"/>
                </a:lnTo>
                <a:lnTo>
                  <a:pt x="128353" y="131330"/>
                </a:lnTo>
                <a:lnTo>
                  <a:pt x="58673" y="147415"/>
                </a:lnTo>
                <a:lnTo>
                  <a:pt x="70001" y="210290"/>
                </a:lnTo>
                <a:lnTo>
                  <a:pt x="10005" y="245506"/>
                </a:lnTo>
                <a:lnTo>
                  <a:pt x="43812" y="301722"/>
                </a:lnTo>
                <a:lnTo>
                  <a:pt x="0" y="352253"/>
                </a:lnTo>
                <a:lnTo>
                  <a:pt x="52621" y="395719"/>
                </a:lnTo>
                <a:lnTo>
                  <a:pt x="29742" y="456088"/>
                </a:lnTo>
                <a:lnTo>
                  <a:pt x="95477" y="482093"/>
                </a:lnTo>
                <a:lnTo>
                  <a:pt x="96008" y="545759"/>
                </a:lnTo>
                <a:lnTo>
                  <a:pt x="167733" y="551486"/>
                </a:lnTo>
                <a:lnTo>
                  <a:pt x="191619" y="611549"/>
                </a:lnTo>
                <a:lnTo>
                  <a:pt x="261560" y="596376"/>
                </a:lnTo>
                <a:lnTo>
                  <a:pt x="306211" y="646329"/>
                </a:lnTo>
                <a:lnTo>
                  <a:pt x="366790" y="611900"/>
                </a:lnTo>
                <a:lnTo>
                  <a:pt x="427369" y="646329"/>
                </a:lnTo>
                <a:lnTo>
                  <a:pt x="472020" y="596376"/>
                </a:lnTo>
                <a:lnTo>
                  <a:pt x="541961" y="611549"/>
                </a:lnTo>
                <a:lnTo>
                  <a:pt x="565848" y="551486"/>
                </a:lnTo>
                <a:lnTo>
                  <a:pt x="637572" y="545759"/>
                </a:lnTo>
                <a:lnTo>
                  <a:pt x="638104" y="482093"/>
                </a:lnTo>
                <a:lnTo>
                  <a:pt x="703838" y="456088"/>
                </a:lnTo>
                <a:lnTo>
                  <a:pt x="680959" y="395719"/>
                </a:lnTo>
                <a:lnTo>
                  <a:pt x="733581" y="352253"/>
                </a:lnTo>
                <a:lnTo>
                  <a:pt x="689768" y="301722"/>
                </a:lnTo>
                <a:lnTo>
                  <a:pt x="723575" y="245506"/>
                </a:lnTo>
                <a:lnTo>
                  <a:pt x="663579" y="210290"/>
                </a:lnTo>
                <a:lnTo>
                  <a:pt x="674907" y="147415"/>
                </a:lnTo>
                <a:lnTo>
                  <a:pt x="605228" y="131330"/>
                </a:lnTo>
                <a:lnTo>
                  <a:pt x="592850" y="68609"/>
                </a:lnTo>
                <a:lnTo>
                  <a:pt x="521037" y="73398"/>
                </a:lnTo>
                <a:lnTo>
                  <a:pt x="486295" y="17630"/>
                </a:lnTo>
                <a:lnTo>
                  <a:pt x="420133" y="42773"/>
                </a:lnTo>
                <a:lnTo>
                  <a:pt x="366790" y="0"/>
                </a:lnTo>
                <a:close/>
              </a:path>
            </a:pathLst>
          </a:custGeom>
          <a:solidFill>
            <a:srgbClr val="84D2D7"/>
          </a:solidFill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13" name="object 13"/>
          <p:cNvSpPr txBox="1"/>
          <p:nvPr/>
        </p:nvSpPr>
        <p:spPr>
          <a:xfrm>
            <a:off x="7707343" y="2189238"/>
            <a:ext cx="1158939" cy="316442"/>
          </a:xfrm>
          <a:prstGeom prst="rect">
            <a:avLst/>
          </a:prstGeom>
        </p:spPr>
        <p:txBody>
          <a:bodyPr vert="horz" wrap="square" lIns="0" tIns="26425" rIns="0" bIns="0" rtlCol="0">
            <a:spAutoFit/>
          </a:bodyPr>
          <a:lstStyle/>
          <a:p>
            <a:pPr marL="25168">
              <a:spcBef>
                <a:spcPts val="208"/>
              </a:spcBef>
            </a:pPr>
            <a:r>
              <a:rPr sz="1883" spc="-40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1883" spc="-226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1883" spc="-159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1883" spc="-277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1883" spc="-40" dirty="0">
                <a:solidFill>
                  <a:srgbClr val="FFFFFF"/>
                </a:solidFill>
                <a:latin typeface="Verdana"/>
                <a:cs typeface="Verdana"/>
              </a:rPr>
              <a:t>lli</a:t>
            </a:r>
            <a:r>
              <a:rPr sz="1883" spc="-258" dirty="0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sz="1883" spc="-277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1883" spc="-218" dirty="0">
                <a:solidFill>
                  <a:srgbClr val="FFFFFF"/>
                </a:solidFill>
                <a:latin typeface="Verdana"/>
                <a:cs typeface="Verdana"/>
              </a:rPr>
              <a:t>nc</a:t>
            </a:r>
            <a:r>
              <a:rPr sz="1883" spc="-277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endParaRPr sz="1883">
              <a:latin typeface="Verdana"/>
              <a:cs typeface="Verdana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4363323" y="2289830"/>
            <a:ext cx="3171039" cy="176169"/>
            <a:chOff x="1430690" y="1155516"/>
            <a:chExt cx="1600200" cy="88900"/>
          </a:xfrm>
        </p:grpSpPr>
        <p:sp>
          <p:nvSpPr>
            <p:cNvPr id="15" name="object 15"/>
            <p:cNvSpPr/>
            <p:nvPr/>
          </p:nvSpPr>
          <p:spPr>
            <a:xfrm>
              <a:off x="1430690" y="1199769"/>
              <a:ext cx="281940" cy="0"/>
            </a:xfrm>
            <a:custGeom>
              <a:avLst/>
              <a:gdLst/>
              <a:ahLst/>
              <a:cxnLst/>
              <a:rect l="l" t="t" r="r" b="b"/>
              <a:pathLst>
                <a:path w="281939">
                  <a:moveTo>
                    <a:pt x="0" y="0"/>
                  </a:moveTo>
                  <a:lnTo>
                    <a:pt x="270869" y="0"/>
                  </a:lnTo>
                  <a:lnTo>
                    <a:pt x="281715" y="0"/>
                  </a:lnTo>
                </a:path>
              </a:pathLst>
            </a:custGeom>
            <a:ln w="21692">
              <a:solidFill>
                <a:srgbClr val="A6AAA9"/>
              </a:solidFill>
            </a:ln>
          </p:spPr>
          <p:txBody>
            <a:bodyPr wrap="square" lIns="0" tIns="0" rIns="0" bIns="0" rtlCol="0"/>
            <a:lstStyle/>
            <a:p>
              <a:endParaRPr sz="3567"/>
            </a:p>
          </p:txBody>
        </p:sp>
        <p:sp>
          <p:nvSpPr>
            <p:cNvPr id="16" name="object 16"/>
            <p:cNvSpPr/>
            <p:nvPr/>
          </p:nvSpPr>
          <p:spPr>
            <a:xfrm>
              <a:off x="1701559" y="1155516"/>
              <a:ext cx="88900" cy="88900"/>
            </a:xfrm>
            <a:custGeom>
              <a:avLst/>
              <a:gdLst/>
              <a:ahLst/>
              <a:cxnLst/>
              <a:rect l="l" t="t" r="r" b="b"/>
              <a:pathLst>
                <a:path w="88900" h="88900">
                  <a:moveTo>
                    <a:pt x="0" y="0"/>
                  </a:moveTo>
                  <a:lnTo>
                    <a:pt x="0" y="88504"/>
                  </a:lnTo>
                  <a:lnTo>
                    <a:pt x="88504" y="442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6AAA9"/>
            </a:solidFill>
          </p:spPr>
          <p:txBody>
            <a:bodyPr wrap="square" lIns="0" tIns="0" rIns="0" bIns="0" rtlCol="0"/>
            <a:lstStyle/>
            <a:p>
              <a:endParaRPr sz="3567"/>
            </a:p>
          </p:txBody>
        </p:sp>
        <p:sp>
          <p:nvSpPr>
            <p:cNvPr id="17" name="object 17"/>
            <p:cNvSpPr/>
            <p:nvPr/>
          </p:nvSpPr>
          <p:spPr>
            <a:xfrm>
              <a:off x="2670973" y="1199769"/>
              <a:ext cx="281940" cy="0"/>
            </a:xfrm>
            <a:custGeom>
              <a:avLst/>
              <a:gdLst/>
              <a:ahLst/>
              <a:cxnLst/>
              <a:rect l="l" t="t" r="r" b="b"/>
              <a:pathLst>
                <a:path w="281939">
                  <a:moveTo>
                    <a:pt x="0" y="0"/>
                  </a:moveTo>
                  <a:lnTo>
                    <a:pt x="270869" y="0"/>
                  </a:lnTo>
                  <a:lnTo>
                    <a:pt x="281715" y="0"/>
                  </a:lnTo>
                </a:path>
              </a:pathLst>
            </a:custGeom>
            <a:ln w="21692">
              <a:solidFill>
                <a:srgbClr val="A6AAA9"/>
              </a:solidFill>
            </a:ln>
          </p:spPr>
          <p:txBody>
            <a:bodyPr wrap="square" lIns="0" tIns="0" rIns="0" bIns="0" rtlCol="0"/>
            <a:lstStyle/>
            <a:p>
              <a:endParaRPr sz="3567"/>
            </a:p>
          </p:txBody>
        </p:sp>
        <p:sp>
          <p:nvSpPr>
            <p:cNvPr id="18" name="object 18"/>
            <p:cNvSpPr/>
            <p:nvPr/>
          </p:nvSpPr>
          <p:spPr>
            <a:xfrm>
              <a:off x="2941842" y="1155516"/>
              <a:ext cx="88900" cy="88900"/>
            </a:xfrm>
            <a:custGeom>
              <a:avLst/>
              <a:gdLst/>
              <a:ahLst/>
              <a:cxnLst/>
              <a:rect l="l" t="t" r="r" b="b"/>
              <a:pathLst>
                <a:path w="88900" h="88900">
                  <a:moveTo>
                    <a:pt x="0" y="0"/>
                  </a:moveTo>
                  <a:lnTo>
                    <a:pt x="0" y="88504"/>
                  </a:lnTo>
                  <a:lnTo>
                    <a:pt x="88504" y="442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6AAA9"/>
            </a:solidFill>
          </p:spPr>
          <p:txBody>
            <a:bodyPr wrap="square" lIns="0" tIns="0" rIns="0" bIns="0" rtlCol="0"/>
            <a:lstStyle/>
            <a:p>
              <a:endParaRPr sz="3567"/>
            </a:p>
          </p:txBody>
        </p:sp>
      </p:grpSp>
      <p:grpSp>
        <p:nvGrpSpPr>
          <p:cNvPr id="19" name="object 19"/>
          <p:cNvGrpSpPr/>
          <p:nvPr/>
        </p:nvGrpSpPr>
        <p:grpSpPr>
          <a:xfrm>
            <a:off x="2347925" y="3220834"/>
            <a:ext cx="1936599" cy="1957990"/>
            <a:chOff x="413660" y="1625328"/>
            <a:chExt cx="977265" cy="988060"/>
          </a:xfrm>
        </p:grpSpPr>
        <p:pic>
          <p:nvPicPr>
            <p:cNvPr id="20" name="object 2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3660" y="1625328"/>
              <a:ext cx="371605" cy="417076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45937" y="1632295"/>
              <a:ext cx="537465" cy="419939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6915" y="1653014"/>
              <a:ext cx="443533" cy="384100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26182" y="2111897"/>
              <a:ext cx="285002" cy="417076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37172" y="2077165"/>
              <a:ext cx="318458" cy="473079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40234" y="2106685"/>
              <a:ext cx="318458" cy="506339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2498481" y="5294548"/>
            <a:ext cx="1900106" cy="268055"/>
          </a:xfrm>
          <a:prstGeom prst="rect">
            <a:avLst/>
          </a:prstGeom>
        </p:spPr>
        <p:txBody>
          <a:bodyPr vert="horz" wrap="square" lIns="0" tIns="23909" rIns="0" bIns="0" rtlCol="0">
            <a:spAutoFit/>
          </a:bodyPr>
          <a:lstStyle/>
          <a:p>
            <a:pPr marL="25168">
              <a:spcBef>
                <a:spcPts val="188"/>
              </a:spcBef>
            </a:pPr>
            <a:r>
              <a:rPr sz="1585" b="1" spc="-30" dirty="0">
                <a:solidFill>
                  <a:srgbClr val="22373A"/>
                </a:solidFill>
                <a:latin typeface="Arial"/>
                <a:cs typeface="Arial"/>
              </a:rPr>
              <a:t>input</a:t>
            </a:r>
            <a:r>
              <a:rPr sz="1585" spc="-30" dirty="0">
                <a:solidFill>
                  <a:srgbClr val="22373A"/>
                </a:solidFill>
                <a:latin typeface="Microsoft Sans Serif"/>
                <a:cs typeface="Microsoft Sans Serif"/>
              </a:rPr>
              <a:t>:</a:t>
            </a:r>
            <a:r>
              <a:rPr sz="1585" spc="268" dirty="0">
                <a:solidFill>
                  <a:srgbClr val="22373A"/>
                </a:solidFill>
                <a:latin typeface="Microsoft Sans Serif"/>
                <a:cs typeface="Microsoft Sans Serif"/>
              </a:rPr>
              <a:t> </a:t>
            </a:r>
            <a:r>
              <a:rPr sz="1585" spc="-30" dirty="0">
                <a:solidFill>
                  <a:srgbClr val="22373A"/>
                </a:solidFill>
                <a:latin typeface="Microsoft Sans Serif"/>
                <a:cs typeface="Microsoft Sans Serif"/>
              </a:rPr>
              <a:t>cats</a:t>
            </a:r>
            <a:r>
              <a:rPr sz="1585" spc="99" dirty="0">
                <a:solidFill>
                  <a:srgbClr val="22373A"/>
                </a:solidFill>
                <a:latin typeface="Microsoft Sans Serif"/>
                <a:cs typeface="Microsoft Sans Serif"/>
              </a:rPr>
              <a:t> </a:t>
            </a:r>
            <a:r>
              <a:rPr sz="1585" spc="-40" dirty="0">
                <a:solidFill>
                  <a:srgbClr val="22373A"/>
                </a:solidFill>
                <a:latin typeface="Microsoft Sans Serif"/>
                <a:cs typeface="Microsoft Sans Serif"/>
              </a:rPr>
              <a:t>and</a:t>
            </a:r>
            <a:r>
              <a:rPr sz="1585" spc="99" dirty="0">
                <a:solidFill>
                  <a:srgbClr val="22373A"/>
                </a:solidFill>
                <a:latin typeface="Microsoft Sans Serif"/>
                <a:cs typeface="Microsoft Sans Serif"/>
              </a:rPr>
              <a:t> </a:t>
            </a:r>
            <a:r>
              <a:rPr sz="1585" spc="-69" dirty="0">
                <a:solidFill>
                  <a:srgbClr val="22373A"/>
                </a:solidFill>
                <a:latin typeface="Microsoft Sans Serif"/>
                <a:cs typeface="Microsoft Sans Serif"/>
              </a:rPr>
              <a:t>dogs</a:t>
            </a:r>
            <a:endParaRPr sz="1585">
              <a:latin typeface="Microsoft Sans Serif"/>
              <a:cs typeface="Microsoft Sans Serif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5133118" y="3436469"/>
            <a:ext cx="1686187" cy="1530152"/>
            <a:chOff x="1819151" y="1734144"/>
            <a:chExt cx="850900" cy="772160"/>
          </a:xfrm>
        </p:grpSpPr>
        <p:sp>
          <p:nvSpPr>
            <p:cNvPr id="28" name="object 28"/>
            <p:cNvSpPr/>
            <p:nvPr/>
          </p:nvSpPr>
          <p:spPr>
            <a:xfrm>
              <a:off x="1835975" y="1966306"/>
              <a:ext cx="833755" cy="304800"/>
            </a:xfrm>
            <a:custGeom>
              <a:avLst/>
              <a:gdLst/>
              <a:ahLst/>
              <a:cxnLst/>
              <a:rect l="l" t="t" r="r" b="b"/>
              <a:pathLst>
                <a:path w="833755" h="304800">
                  <a:moveTo>
                    <a:pt x="833575" y="26723"/>
                  </a:moveTo>
                  <a:lnTo>
                    <a:pt x="8998" y="304385"/>
                  </a:lnTo>
                  <a:lnTo>
                    <a:pt x="0" y="277661"/>
                  </a:lnTo>
                  <a:lnTo>
                    <a:pt x="824576" y="0"/>
                  </a:lnTo>
                  <a:lnTo>
                    <a:pt x="833575" y="26723"/>
                  </a:lnTo>
                  <a:close/>
                </a:path>
              </a:pathLst>
            </a:custGeom>
            <a:solidFill>
              <a:srgbClr val="F28036"/>
            </a:solidFill>
          </p:spPr>
          <p:txBody>
            <a:bodyPr wrap="square" lIns="0" tIns="0" rIns="0" bIns="0" rtlCol="0"/>
            <a:lstStyle/>
            <a:p>
              <a:endParaRPr sz="3567"/>
            </a:p>
          </p:txBody>
        </p:sp>
        <p:sp>
          <p:nvSpPr>
            <p:cNvPr id="29" name="object 29"/>
            <p:cNvSpPr/>
            <p:nvPr/>
          </p:nvSpPr>
          <p:spPr>
            <a:xfrm>
              <a:off x="1833250" y="1734144"/>
              <a:ext cx="0" cy="768985"/>
            </a:xfrm>
            <a:custGeom>
              <a:avLst/>
              <a:gdLst/>
              <a:ahLst/>
              <a:cxnLst/>
              <a:rect l="l" t="t" r="r" b="b"/>
              <a:pathLst>
                <a:path h="768985">
                  <a:moveTo>
                    <a:pt x="0" y="768708"/>
                  </a:moveTo>
                  <a:lnTo>
                    <a:pt x="0" y="0"/>
                  </a:lnTo>
                </a:path>
              </a:pathLst>
            </a:custGeom>
            <a:ln w="28198">
              <a:solidFill>
                <a:srgbClr val="195358"/>
              </a:solidFill>
            </a:ln>
          </p:spPr>
          <p:txBody>
            <a:bodyPr wrap="square" lIns="0" tIns="0" rIns="0" bIns="0" rtlCol="0"/>
            <a:lstStyle/>
            <a:p>
              <a:endParaRPr sz="3567"/>
            </a:p>
          </p:txBody>
        </p:sp>
        <p:sp>
          <p:nvSpPr>
            <p:cNvPr id="30" name="object 30"/>
            <p:cNvSpPr/>
            <p:nvPr/>
          </p:nvSpPr>
          <p:spPr>
            <a:xfrm>
              <a:off x="1823851" y="2492052"/>
              <a:ext cx="834390" cy="0"/>
            </a:xfrm>
            <a:custGeom>
              <a:avLst/>
              <a:gdLst/>
              <a:ahLst/>
              <a:cxnLst/>
              <a:rect l="l" t="t" r="r" b="b"/>
              <a:pathLst>
                <a:path w="834389">
                  <a:moveTo>
                    <a:pt x="0" y="0"/>
                  </a:moveTo>
                  <a:lnTo>
                    <a:pt x="833827" y="0"/>
                  </a:lnTo>
                </a:path>
              </a:pathLst>
            </a:custGeom>
            <a:ln w="28198">
              <a:solidFill>
                <a:srgbClr val="195358"/>
              </a:solidFill>
            </a:ln>
          </p:spPr>
          <p:txBody>
            <a:bodyPr wrap="square" lIns="0" tIns="0" rIns="0" bIns="0" rtlCol="0"/>
            <a:lstStyle/>
            <a:p>
              <a:endParaRPr sz="3567"/>
            </a:p>
          </p:txBody>
        </p:sp>
        <p:pic>
          <p:nvPicPr>
            <p:cNvPr id="31" name="object 3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191667" y="1760090"/>
              <a:ext cx="114598" cy="111228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066824" y="1939500"/>
              <a:ext cx="143810" cy="143810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900907" y="1823536"/>
              <a:ext cx="114598" cy="111228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431417" y="2093325"/>
              <a:ext cx="143810" cy="143810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360922" y="2276154"/>
              <a:ext cx="143810" cy="143810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122040" y="2257643"/>
              <a:ext cx="143810" cy="143810"/>
            </a:xfrm>
            <a:prstGeom prst="rect">
              <a:avLst/>
            </a:prstGeom>
          </p:spPr>
        </p:pic>
      </p:grpSp>
      <p:sp>
        <p:nvSpPr>
          <p:cNvPr id="37" name="object 37"/>
          <p:cNvSpPr txBox="1"/>
          <p:nvPr/>
        </p:nvSpPr>
        <p:spPr>
          <a:xfrm>
            <a:off x="4943200" y="5294549"/>
            <a:ext cx="2302778" cy="268055"/>
          </a:xfrm>
          <a:prstGeom prst="rect">
            <a:avLst/>
          </a:prstGeom>
        </p:spPr>
        <p:txBody>
          <a:bodyPr vert="horz" wrap="square" lIns="0" tIns="23909" rIns="0" bIns="0" rtlCol="0">
            <a:spAutoFit/>
          </a:bodyPr>
          <a:lstStyle/>
          <a:p>
            <a:pPr marL="25168">
              <a:spcBef>
                <a:spcPts val="188"/>
              </a:spcBef>
            </a:pPr>
            <a:r>
              <a:rPr sz="1585" b="1" spc="-59" dirty="0">
                <a:solidFill>
                  <a:srgbClr val="22373A"/>
                </a:solidFill>
                <a:latin typeface="Arial"/>
                <a:cs typeface="Arial"/>
              </a:rPr>
              <a:t>learn</a:t>
            </a:r>
            <a:r>
              <a:rPr sz="1585" spc="-59" dirty="0">
                <a:solidFill>
                  <a:srgbClr val="22373A"/>
                </a:solidFill>
                <a:latin typeface="Microsoft Sans Serif"/>
                <a:cs typeface="Microsoft Sans Serif"/>
              </a:rPr>
              <a:t>:</a:t>
            </a:r>
            <a:r>
              <a:rPr sz="1585" spc="307" dirty="0">
                <a:solidFill>
                  <a:srgbClr val="22373A"/>
                </a:solidFill>
                <a:latin typeface="Microsoft Sans Serif"/>
                <a:cs typeface="Microsoft Sans Serif"/>
              </a:rPr>
              <a:t> </a:t>
            </a:r>
            <a:r>
              <a:rPr sz="1585" i="1" spc="-30" dirty="0">
                <a:solidFill>
                  <a:srgbClr val="22373A"/>
                </a:solidFill>
                <a:latin typeface="Trebuchet MS"/>
                <a:cs typeface="Trebuchet MS"/>
              </a:rPr>
              <a:t>x</a:t>
            </a:r>
            <a:r>
              <a:rPr sz="1585" i="1" spc="119" dirty="0">
                <a:solidFill>
                  <a:srgbClr val="22373A"/>
                </a:solidFill>
                <a:latin typeface="Trebuchet MS"/>
                <a:cs typeface="Trebuchet MS"/>
              </a:rPr>
              <a:t> </a:t>
            </a:r>
            <a:r>
              <a:rPr sz="1585" i="1" spc="89" dirty="0">
                <a:solidFill>
                  <a:srgbClr val="22373A"/>
                </a:solidFill>
                <a:latin typeface="Arial"/>
                <a:cs typeface="Arial"/>
              </a:rPr>
              <a:t>→</a:t>
            </a:r>
            <a:r>
              <a:rPr sz="1585" i="1" spc="20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585" i="1" spc="-10" dirty="0">
                <a:solidFill>
                  <a:srgbClr val="22373A"/>
                </a:solidFill>
                <a:latin typeface="Trebuchet MS"/>
                <a:cs typeface="Trebuchet MS"/>
              </a:rPr>
              <a:t>y</a:t>
            </a:r>
            <a:r>
              <a:rPr sz="1585" i="1" spc="238" dirty="0">
                <a:solidFill>
                  <a:srgbClr val="22373A"/>
                </a:solidFill>
                <a:latin typeface="Trebuchet MS"/>
                <a:cs typeface="Trebuchet MS"/>
              </a:rPr>
              <a:t> </a:t>
            </a:r>
            <a:r>
              <a:rPr sz="1585" spc="-20" dirty="0">
                <a:solidFill>
                  <a:srgbClr val="22373A"/>
                </a:solidFill>
                <a:latin typeface="Microsoft Sans Serif"/>
                <a:cs typeface="Microsoft Sans Serif"/>
              </a:rPr>
              <a:t>relationship</a:t>
            </a:r>
            <a:endParaRPr sz="1585" dirty="0">
              <a:latin typeface="Microsoft Sans Serif"/>
              <a:cs typeface="Microsoft Sans Serif"/>
            </a:endParaRPr>
          </a:p>
        </p:txBody>
      </p:sp>
      <p:pic>
        <p:nvPicPr>
          <p:cNvPr id="38" name="object 38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7710199" y="3288228"/>
            <a:ext cx="1170302" cy="1743467"/>
          </a:xfrm>
          <a:prstGeom prst="rect">
            <a:avLst/>
          </a:prstGeom>
        </p:spPr>
      </p:pic>
      <p:sp>
        <p:nvSpPr>
          <p:cNvPr id="39" name="object 39"/>
          <p:cNvSpPr txBox="1"/>
          <p:nvPr/>
        </p:nvSpPr>
        <p:spPr>
          <a:xfrm>
            <a:off x="8825373" y="3811978"/>
            <a:ext cx="708450" cy="503253"/>
          </a:xfrm>
          <a:prstGeom prst="rect">
            <a:avLst/>
          </a:prstGeom>
        </p:spPr>
        <p:txBody>
          <a:bodyPr vert="horz" wrap="square" lIns="0" tIns="30200" rIns="0" bIns="0" rtlCol="0">
            <a:spAutoFit/>
          </a:bodyPr>
          <a:lstStyle/>
          <a:p>
            <a:pPr marL="25168">
              <a:spcBef>
                <a:spcPts val="238"/>
              </a:spcBef>
            </a:pPr>
            <a:r>
              <a:rPr sz="3072" spc="-1130" dirty="0">
                <a:latin typeface="Verdana"/>
                <a:cs typeface="Verdana"/>
              </a:rPr>
              <a:t>=</a:t>
            </a:r>
            <a:r>
              <a:rPr sz="3072" spc="-416" dirty="0">
                <a:latin typeface="Verdana"/>
                <a:cs typeface="Verdana"/>
              </a:rPr>
              <a:t> </a:t>
            </a:r>
            <a:r>
              <a:rPr sz="3072" spc="-119" dirty="0">
                <a:latin typeface="Verdana"/>
                <a:cs typeface="Verdana"/>
              </a:rPr>
              <a:t>??</a:t>
            </a:r>
            <a:endParaRPr sz="3072" dirty="0">
              <a:latin typeface="Verdana"/>
              <a:cs typeface="Verdana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7662592" y="5294548"/>
            <a:ext cx="2154293" cy="268055"/>
          </a:xfrm>
          <a:prstGeom prst="rect">
            <a:avLst/>
          </a:prstGeom>
        </p:spPr>
        <p:txBody>
          <a:bodyPr vert="horz" wrap="square" lIns="0" tIns="23909" rIns="0" bIns="0" rtlCol="0">
            <a:spAutoFit/>
          </a:bodyPr>
          <a:lstStyle/>
          <a:p>
            <a:pPr marL="25168">
              <a:spcBef>
                <a:spcPts val="188"/>
              </a:spcBef>
            </a:pPr>
            <a:r>
              <a:rPr sz="1585" b="1" spc="-139" dirty="0">
                <a:solidFill>
                  <a:srgbClr val="22373A"/>
                </a:solidFill>
                <a:latin typeface="Arial"/>
                <a:cs typeface="Arial"/>
              </a:rPr>
              <a:t>p</a:t>
            </a:r>
            <a:r>
              <a:rPr sz="1585" b="1" spc="-30" dirty="0">
                <a:solidFill>
                  <a:srgbClr val="22373A"/>
                </a:solidFill>
                <a:latin typeface="Arial"/>
                <a:cs typeface="Arial"/>
              </a:rPr>
              <a:t>r</a:t>
            </a:r>
            <a:r>
              <a:rPr sz="1585" b="1" spc="-79" dirty="0">
                <a:solidFill>
                  <a:srgbClr val="22373A"/>
                </a:solidFill>
                <a:latin typeface="Arial"/>
                <a:cs typeface="Arial"/>
              </a:rPr>
              <a:t>edi</a:t>
            </a:r>
            <a:r>
              <a:rPr sz="1585" b="1" spc="-99" dirty="0">
                <a:solidFill>
                  <a:srgbClr val="22373A"/>
                </a:solidFill>
                <a:latin typeface="Arial"/>
                <a:cs typeface="Arial"/>
              </a:rPr>
              <a:t>c</a:t>
            </a:r>
            <a:r>
              <a:rPr sz="1585" b="1" spc="109" dirty="0">
                <a:solidFill>
                  <a:srgbClr val="22373A"/>
                </a:solidFill>
                <a:latin typeface="Arial"/>
                <a:cs typeface="Arial"/>
              </a:rPr>
              <a:t>t</a:t>
            </a:r>
            <a:r>
              <a:rPr sz="1585" spc="20" dirty="0">
                <a:solidFill>
                  <a:srgbClr val="22373A"/>
                </a:solidFill>
                <a:latin typeface="Microsoft Sans Serif"/>
                <a:cs typeface="Microsoft Sans Serif"/>
              </a:rPr>
              <a:t>:</a:t>
            </a:r>
            <a:r>
              <a:rPr sz="1585" dirty="0">
                <a:solidFill>
                  <a:srgbClr val="22373A"/>
                </a:solidFill>
                <a:latin typeface="Microsoft Sans Serif"/>
                <a:cs typeface="Microsoft Sans Serif"/>
              </a:rPr>
              <a:t> </a:t>
            </a:r>
            <a:r>
              <a:rPr sz="1585" spc="-99" dirty="0">
                <a:solidFill>
                  <a:srgbClr val="22373A"/>
                </a:solidFill>
                <a:latin typeface="Microsoft Sans Serif"/>
                <a:cs typeface="Microsoft Sans Serif"/>
              </a:rPr>
              <a:t> </a:t>
            </a:r>
            <a:r>
              <a:rPr sz="1585" i="1" spc="-10" dirty="0">
                <a:solidFill>
                  <a:srgbClr val="22373A"/>
                </a:solidFill>
                <a:latin typeface="Trebuchet MS"/>
                <a:cs typeface="Trebuchet MS"/>
              </a:rPr>
              <a:t>y</a:t>
            </a:r>
            <a:r>
              <a:rPr sz="1585" i="1" dirty="0">
                <a:solidFill>
                  <a:srgbClr val="22373A"/>
                </a:solidFill>
                <a:latin typeface="Trebuchet MS"/>
                <a:cs typeface="Trebuchet MS"/>
              </a:rPr>
              <a:t> </a:t>
            </a:r>
            <a:r>
              <a:rPr sz="1585" i="1" spc="-226" dirty="0">
                <a:solidFill>
                  <a:srgbClr val="22373A"/>
                </a:solidFill>
                <a:latin typeface="Trebuchet MS"/>
                <a:cs typeface="Trebuchet MS"/>
              </a:rPr>
              <a:t> </a:t>
            </a:r>
            <a:r>
              <a:rPr sz="1585" spc="119" dirty="0">
                <a:solidFill>
                  <a:srgbClr val="22373A"/>
                </a:solidFill>
                <a:latin typeface="Microsoft Sans Serif"/>
                <a:cs typeface="Microsoft Sans Serif"/>
              </a:rPr>
              <a:t>(</a:t>
            </a:r>
            <a:r>
              <a:rPr sz="1585" i="1" spc="-30" dirty="0">
                <a:solidFill>
                  <a:srgbClr val="22373A"/>
                </a:solidFill>
                <a:latin typeface="Trebuchet MS"/>
                <a:cs typeface="Trebuchet MS"/>
              </a:rPr>
              <a:t>categ</a:t>
            </a:r>
            <a:r>
              <a:rPr sz="1585" i="1" spc="-79" dirty="0">
                <a:solidFill>
                  <a:srgbClr val="22373A"/>
                </a:solidFill>
                <a:latin typeface="Trebuchet MS"/>
                <a:cs typeface="Trebuchet MS"/>
              </a:rPr>
              <a:t>o</a:t>
            </a:r>
            <a:r>
              <a:rPr sz="1585" i="1" spc="-59" dirty="0">
                <a:solidFill>
                  <a:srgbClr val="22373A"/>
                </a:solidFill>
                <a:latin typeface="Trebuchet MS"/>
                <a:cs typeface="Trebuchet MS"/>
              </a:rPr>
              <a:t>rical</a:t>
            </a:r>
            <a:r>
              <a:rPr sz="1585" i="1" spc="-337" dirty="0">
                <a:solidFill>
                  <a:srgbClr val="22373A"/>
                </a:solidFill>
                <a:latin typeface="Trebuchet MS"/>
                <a:cs typeface="Trebuchet MS"/>
              </a:rPr>
              <a:t> </a:t>
            </a:r>
            <a:r>
              <a:rPr sz="1585" spc="119" dirty="0">
                <a:solidFill>
                  <a:srgbClr val="22373A"/>
                </a:solidFill>
                <a:latin typeface="Microsoft Sans Serif"/>
                <a:cs typeface="Microsoft Sans Serif"/>
              </a:rPr>
              <a:t>)</a:t>
            </a:r>
            <a:endParaRPr sz="1585">
              <a:latin typeface="Microsoft Sans Serif"/>
              <a:cs typeface="Microsoft Sans Serif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A6C629F-E7E8-4872-BAA6-F5CD85E50539}"/>
              </a:ext>
            </a:extLst>
          </p:cNvPr>
          <p:cNvSpPr txBox="1"/>
          <p:nvPr/>
        </p:nvSpPr>
        <p:spPr>
          <a:xfrm>
            <a:off x="1084754" y="5895528"/>
            <a:ext cx="10815698" cy="768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84530" marR="24130" indent="-672465">
              <a:lnSpc>
                <a:spcPct val="114599"/>
              </a:lnSpc>
              <a:spcBef>
                <a:spcPts val="935"/>
              </a:spcBef>
            </a:pPr>
            <a:r>
              <a:rPr lang="en-US" sz="2000" spc="-75" dirty="0">
                <a:solidFill>
                  <a:srgbClr val="EB801A"/>
                </a:solidFill>
                <a:latin typeface="Microsoft Sans Serif"/>
                <a:cs typeface="Microsoft Sans Serif"/>
              </a:rPr>
              <a:t>Course</a:t>
            </a:r>
            <a:r>
              <a:rPr lang="en-US" sz="2000" spc="65" dirty="0">
                <a:solidFill>
                  <a:srgbClr val="EB801A"/>
                </a:solidFill>
                <a:latin typeface="Microsoft Sans Serif"/>
                <a:cs typeface="Microsoft Sans Serif"/>
              </a:rPr>
              <a:t> </a:t>
            </a:r>
            <a:r>
              <a:rPr lang="en-US" sz="2000" spc="-65" dirty="0">
                <a:solidFill>
                  <a:srgbClr val="EB801A"/>
                </a:solidFill>
                <a:latin typeface="Microsoft Sans Serif"/>
                <a:cs typeface="Microsoft Sans Serif"/>
              </a:rPr>
              <a:t>Covers:</a:t>
            </a:r>
            <a:r>
              <a:rPr lang="en-US" sz="2000" spc="-20" dirty="0">
                <a:solidFill>
                  <a:srgbClr val="EB801A"/>
                </a:solidFill>
                <a:latin typeface="Microsoft Sans Serif"/>
                <a:cs typeface="Microsoft Sans Serif"/>
              </a:rPr>
              <a:t> </a:t>
            </a:r>
            <a:r>
              <a:rPr lang="en-US" sz="2000" spc="-50" dirty="0">
                <a:solidFill>
                  <a:srgbClr val="22373A"/>
                </a:solidFill>
                <a:latin typeface="Microsoft Sans Serif"/>
                <a:cs typeface="Microsoft Sans Serif"/>
              </a:rPr>
              <a:t>Naive</a:t>
            </a:r>
            <a:r>
              <a:rPr lang="en-US" sz="2000" spc="65" dirty="0">
                <a:solidFill>
                  <a:srgbClr val="22373A"/>
                </a:solidFill>
                <a:latin typeface="Microsoft Sans Serif"/>
                <a:cs typeface="Microsoft Sans Serif"/>
              </a:rPr>
              <a:t> </a:t>
            </a:r>
            <a:r>
              <a:rPr lang="en-US" sz="2000" spc="-70" dirty="0">
                <a:solidFill>
                  <a:srgbClr val="22373A"/>
                </a:solidFill>
                <a:latin typeface="Microsoft Sans Serif"/>
                <a:cs typeface="Microsoft Sans Serif"/>
              </a:rPr>
              <a:t>Bayes,</a:t>
            </a:r>
            <a:r>
              <a:rPr lang="en-US" sz="2000" spc="65" dirty="0">
                <a:solidFill>
                  <a:srgbClr val="22373A"/>
                </a:solidFill>
                <a:latin typeface="Microsoft Sans Serif"/>
                <a:cs typeface="Microsoft Sans Serif"/>
              </a:rPr>
              <a:t> </a:t>
            </a:r>
            <a:r>
              <a:rPr lang="en-US" sz="2000" spc="-30" dirty="0">
                <a:solidFill>
                  <a:srgbClr val="22373A"/>
                </a:solidFill>
                <a:latin typeface="Microsoft Sans Serif"/>
                <a:cs typeface="Microsoft Sans Serif"/>
              </a:rPr>
              <a:t>Logistic</a:t>
            </a:r>
            <a:r>
              <a:rPr lang="en-US" sz="2000" spc="65" dirty="0">
                <a:solidFill>
                  <a:srgbClr val="22373A"/>
                </a:solidFill>
                <a:latin typeface="Microsoft Sans Serif"/>
                <a:cs typeface="Microsoft Sans Serif"/>
              </a:rPr>
              <a:t> </a:t>
            </a:r>
            <a:r>
              <a:rPr lang="en-US" sz="2000" spc="-65" dirty="0">
                <a:solidFill>
                  <a:srgbClr val="22373A"/>
                </a:solidFill>
                <a:latin typeface="Microsoft Sans Serif"/>
                <a:cs typeface="Microsoft Sans Serif"/>
              </a:rPr>
              <a:t>Regression,</a:t>
            </a:r>
            <a:r>
              <a:rPr lang="en-US" sz="2000" spc="65" dirty="0">
                <a:solidFill>
                  <a:srgbClr val="22373A"/>
                </a:solidFill>
                <a:latin typeface="Microsoft Sans Serif"/>
                <a:cs typeface="Microsoft Sans Serif"/>
              </a:rPr>
              <a:t> </a:t>
            </a:r>
            <a:r>
              <a:rPr lang="en-US" sz="2000" spc="-40" dirty="0">
                <a:solidFill>
                  <a:srgbClr val="22373A"/>
                </a:solidFill>
                <a:latin typeface="Microsoft Sans Serif"/>
                <a:cs typeface="Microsoft Sans Serif"/>
              </a:rPr>
              <a:t>SVMs,</a:t>
            </a:r>
            <a:r>
              <a:rPr lang="en-US" sz="2000" spc="65" dirty="0">
                <a:solidFill>
                  <a:srgbClr val="22373A"/>
                </a:solidFill>
                <a:latin typeface="Microsoft Sans Serif"/>
                <a:cs typeface="Microsoft Sans Serif"/>
              </a:rPr>
              <a:t> </a:t>
            </a:r>
            <a:r>
              <a:rPr lang="en-US" sz="2000" spc="-40" dirty="0">
                <a:solidFill>
                  <a:srgbClr val="22373A"/>
                </a:solidFill>
                <a:latin typeface="Microsoft Sans Serif"/>
                <a:cs typeface="Microsoft Sans Serif"/>
              </a:rPr>
              <a:t>Neural</a:t>
            </a:r>
            <a:r>
              <a:rPr lang="en-US" sz="2000" spc="65" dirty="0">
                <a:solidFill>
                  <a:srgbClr val="22373A"/>
                </a:solidFill>
                <a:latin typeface="Microsoft Sans Serif"/>
                <a:cs typeface="Microsoft Sans Serif"/>
              </a:rPr>
              <a:t> </a:t>
            </a:r>
            <a:r>
              <a:rPr lang="en-US" sz="2000" spc="-35" dirty="0">
                <a:solidFill>
                  <a:srgbClr val="22373A"/>
                </a:solidFill>
                <a:latin typeface="Microsoft Sans Serif"/>
                <a:cs typeface="Microsoft Sans Serif"/>
              </a:rPr>
              <a:t>Nets, </a:t>
            </a:r>
            <a:r>
              <a:rPr lang="en-US" sz="2000" spc="-254" dirty="0">
                <a:solidFill>
                  <a:srgbClr val="22373A"/>
                </a:solidFill>
                <a:latin typeface="Microsoft Sans Serif"/>
                <a:cs typeface="Microsoft Sans Serif"/>
              </a:rPr>
              <a:t> </a:t>
            </a:r>
            <a:r>
              <a:rPr lang="en-US" sz="2000" spc="-50" dirty="0">
                <a:solidFill>
                  <a:srgbClr val="22373A"/>
                </a:solidFill>
                <a:latin typeface="Microsoft Sans Serif"/>
                <a:cs typeface="Microsoft Sans Serif"/>
              </a:rPr>
              <a:t>Decision</a:t>
            </a:r>
            <a:r>
              <a:rPr lang="en-US" sz="2000" spc="60" dirty="0">
                <a:solidFill>
                  <a:srgbClr val="22373A"/>
                </a:solidFill>
                <a:latin typeface="Microsoft Sans Serif"/>
                <a:cs typeface="Microsoft Sans Serif"/>
              </a:rPr>
              <a:t> </a:t>
            </a:r>
            <a:r>
              <a:rPr lang="en-US" sz="2000" spc="-60" dirty="0">
                <a:solidFill>
                  <a:srgbClr val="22373A"/>
                </a:solidFill>
                <a:latin typeface="Microsoft Sans Serif"/>
                <a:cs typeface="Microsoft Sans Serif"/>
              </a:rPr>
              <a:t>Trees,</a:t>
            </a:r>
            <a:r>
              <a:rPr lang="en-US" sz="2000" spc="60" dirty="0">
                <a:solidFill>
                  <a:srgbClr val="22373A"/>
                </a:solidFill>
                <a:latin typeface="Microsoft Sans Serif"/>
                <a:cs typeface="Microsoft Sans Serif"/>
              </a:rPr>
              <a:t> </a:t>
            </a:r>
            <a:r>
              <a:rPr lang="en-US" sz="2000" spc="-25" dirty="0">
                <a:solidFill>
                  <a:srgbClr val="22373A"/>
                </a:solidFill>
                <a:latin typeface="Microsoft Sans Serif"/>
                <a:cs typeface="Microsoft Sans Serif"/>
              </a:rPr>
              <a:t>Boosting,</a:t>
            </a:r>
            <a:r>
              <a:rPr lang="en-US" sz="2000" spc="65" dirty="0">
                <a:solidFill>
                  <a:srgbClr val="22373A"/>
                </a:solidFill>
                <a:latin typeface="Microsoft Sans Serif"/>
                <a:cs typeface="Microsoft Sans Serif"/>
              </a:rPr>
              <a:t>      </a:t>
            </a:r>
            <a:r>
              <a:rPr lang="en-US" sz="2000" spc="-55" dirty="0">
                <a:solidFill>
                  <a:srgbClr val="22373A"/>
                </a:solidFill>
                <a:latin typeface="Microsoft Sans Serif"/>
                <a:cs typeface="Microsoft Sans Serif"/>
              </a:rPr>
              <a:t>Nearest</a:t>
            </a:r>
            <a:r>
              <a:rPr lang="en-US" sz="2000" spc="60" dirty="0">
                <a:solidFill>
                  <a:srgbClr val="22373A"/>
                </a:solidFill>
                <a:latin typeface="Microsoft Sans Serif"/>
                <a:cs typeface="Microsoft Sans Serif"/>
              </a:rPr>
              <a:t> </a:t>
            </a:r>
            <a:r>
              <a:rPr lang="en-US" sz="2000" spc="-50" dirty="0">
                <a:solidFill>
                  <a:srgbClr val="22373A"/>
                </a:solidFill>
                <a:latin typeface="Microsoft Sans Serif"/>
                <a:cs typeface="Microsoft Sans Serif"/>
              </a:rPr>
              <a:t>Neighbors</a:t>
            </a:r>
            <a:endParaRPr lang="en-US" sz="2000" dirty="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6" grpId="0"/>
      <p:bldP spid="37" grpId="0"/>
      <p:bldP spid="39" grpId="0"/>
      <p:bldP spid="40" grpId="0"/>
      <p:bldP spid="4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6191" y="0"/>
            <a:ext cx="8532659" cy="855139"/>
          </a:xfrm>
          <a:prstGeom prst="rect">
            <a:avLst/>
          </a:prstGeom>
        </p:spPr>
        <p:txBody>
          <a:bodyPr vert="horz" wrap="square" lIns="0" tIns="23909" rIns="0" bIns="0" rtlCol="0" anchor="ctr">
            <a:spAutoFit/>
          </a:bodyPr>
          <a:lstStyle/>
          <a:p>
            <a:pPr marL="25168">
              <a:lnSpc>
                <a:spcPct val="100000"/>
              </a:lnSpc>
              <a:spcBef>
                <a:spcPts val="188"/>
              </a:spcBef>
            </a:pPr>
            <a:r>
              <a:rPr spc="-109" dirty="0"/>
              <a:t>Task</a:t>
            </a:r>
            <a:r>
              <a:rPr spc="149" dirty="0"/>
              <a:t> </a:t>
            </a:r>
            <a:r>
              <a:rPr spc="-50" dirty="0"/>
              <a:t>3:</a:t>
            </a:r>
            <a:r>
              <a:rPr spc="426" dirty="0"/>
              <a:t> </a:t>
            </a:r>
            <a:r>
              <a:rPr spc="-99" dirty="0"/>
              <a:t>Clustering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246612" y="988988"/>
            <a:ext cx="7865937" cy="494984"/>
          </a:xfrm>
          <a:prstGeom prst="rect">
            <a:avLst/>
          </a:prstGeom>
          <a:ln w="5054">
            <a:solidFill>
              <a:srgbClr val="22373A"/>
            </a:solidFill>
          </a:ln>
        </p:spPr>
        <p:txBody>
          <a:bodyPr vert="horz" wrap="square" lIns="0" tIns="2517" rIns="0" bIns="0" rtlCol="0">
            <a:spAutoFit/>
          </a:bodyPr>
          <a:lstStyle/>
          <a:p>
            <a:pPr algn="ctr">
              <a:spcBef>
                <a:spcPts val="20"/>
              </a:spcBef>
            </a:pPr>
            <a:r>
              <a:rPr sz="3200" i="1" spc="-99" dirty="0">
                <a:solidFill>
                  <a:srgbClr val="22373A"/>
                </a:solidFill>
                <a:latin typeface="Arial"/>
                <a:cs typeface="Arial"/>
              </a:rPr>
              <a:t>How</a:t>
            </a:r>
            <a:r>
              <a:rPr sz="3200" i="1" spc="79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3200" i="1" spc="20" dirty="0">
                <a:solidFill>
                  <a:srgbClr val="22373A"/>
                </a:solidFill>
                <a:latin typeface="Arial"/>
                <a:cs typeface="Arial"/>
              </a:rPr>
              <a:t>to</a:t>
            </a:r>
            <a:r>
              <a:rPr sz="3200" i="1" spc="79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3200" i="1" spc="-119" dirty="0">
                <a:solidFill>
                  <a:srgbClr val="22373A"/>
                </a:solidFill>
                <a:latin typeface="Arial"/>
                <a:cs typeface="Arial"/>
              </a:rPr>
              <a:t>segment</a:t>
            </a:r>
            <a:r>
              <a:rPr sz="3200" i="1" spc="79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3200" i="1" spc="-119" dirty="0">
                <a:solidFill>
                  <a:srgbClr val="22373A"/>
                </a:solidFill>
                <a:latin typeface="Arial"/>
                <a:cs typeface="Arial"/>
              </a:rPr>
              <a:t>an</a:t>
            </a:r>
            <a:r>
              <a:rPr sz="3200" i="1" spc="89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3200" i="1" spc="-129" dirty="0">
                <a:solidFill>
                  <a:srgbClr val="22373A"/>
                </a:solidFill>
                <a:latin typeface="Arial"/>
                <a:cs typeface="Arial"/>
              </a:rPr>
              <a:t>image?</a:t>
            </a:r>
            <a:endParaRPr sz="3200" dirty="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097988" y="1713801"/>
            <a:ext cx="1701285" cy="1289807"/>
          </a:xfrm>
          <a:custGeom>
            <a:avLst/>
            <a:gdLst/>
            <a:ahLst/>
            <a:cxnLst/>
            <a:rect l="l" t="t" r="r" b="b"/>
            <a:pathLst>
              <a:path w="858519" h="650875">
                <a:moveTo>
                  <a:pt x="720327" y="0"/>
                </a:moveTo>
                <a:lnTo>
                  <a:pt x="138476" y="0"/>
                </a:lnTo>
                <a:lnTo>
                  <a:pt x="111782" y="105"/>
                </a:lnTo>
                <a:lnTo>
                  <a:pt x="72988" y="2852"/>
                </a:lnTo>
                <a:lnTo>
                  <a:pt x="26204" y="26309"/>
                </a:lnTo>
                <a:lnTo>
                  <a:pt x="2745" y="73094"/>
                </a:lnTo>
                <a:lnTo>
                  <a:pt x="0" y="111629"/>
                </a:lnTo>
                <a:lnTo>
                  <a:pt x="9" y="539137"/>
                </a:lnTo>
                <a:lnTo>
                  <a:pt x="2748" y="577682"/>
                </a:lnTo>
                <a:lnTo>
                  <a:pt x="26204" y="624457"/>
                </a:lnTo>
                <a:lnTo>
                  <a:pt x="72979" y="647914"/>
                </a:lnTo>
                <a:lnTo>
                  <a:pt x="111523" y="650661"/>
                </a:lnTo>
                <a:lnTo>
                  <a:pt x="137863" y="650767"/>
                </a:lnTo>
                <a:lnTo>
                  <a:pt x="719714" y="650767"/>
                </a:lnTo>
                <a:lnTo>
                  <a:pt x="767571" y="649921"/>
                </a:lnTo>
                <a:lnTo>
                  <a:pt x="817804" y="635855"/>
                </a:lnTo>
                <a:lnTo>
                  <a:pt x="851535" y="593772"/>
                </a:lnTo>
                <a:lnTo>
                  <a:pt x="858190" y="539137"/>
                </a:lnTo>
                <a:lnTo>
                  <a:pt x="858181" y="111629"/>
                </a:lnTo>
                <a:lnTo>
                  <a:pt x="855441" y="73085"/>
                </a:lnTo>
                <a:lnTo>
                  <a:pt x="831986" y="26309"/>
                </a:lnTo>
                <a:lnTo>
                  <a:pt x="785211" y="2852"/>
                </a:lnTo>
                <a:lnTo>
                  <a:pt x="746667" y="105"/>
                </a:lnTo>
                <a:lnTo>
                  <a:pt x="720327" y="0"/>
                </a:lnTo>
                <a:close/>
              </a:path>
            </a:pathLst>
          </a:custGeom>
          <a:solidFill>
            <a:srgbClr val="3F969A"/>
          </a:solidFill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9" name="object 9"/>
          <p:cNvSpPr txBox="1"/>
          <p:nvPr/>
        </p:nvSpPr>
        <p:spPr>
          <a:xfrm>
            <a:off x="5411867" y="2180641"/>
            <a:ext cx="1077146" cy="316442"/>
          </a:xfrm>
          <a:prstGeom prst="rect">
            <a:avLst/>
          </a:prstGeom>
        </p:spPr>
        <p:txBody>
          <a:bodyPr vert="horz" wrap="square" lIns="0" tIns="26425" rIns="0" bIns="0" rtlCol="0">
            <a:spAutoFit/>
          </a:bodyPr>
          <a:lstStyle/>
          <a:p>
            <a:pPr marL="25168">
              <a:spcBef>
                <a:spcPts val="208"/>
              </a:spcBef>
            </a:pPr>
            <a:r>
              <a:rPr sz="1883" spc="-258" dirty="0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sz="1883" spc="-337" dirty="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sz="1883" spc="-258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83" spc="-426" dirty="0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sz="1883" spc="-277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1883" spc="-119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1883" spc="-268" dirty="0">
                <a:solidFill>
                  <a:srgbClr val="FFFFFF"/>
                </a:solidFill>
                <a:latin typeface="Verdana"/>
                <a:cs typeface="Verdana"/>
              </a:rPr>
              <a:t>hod</a:t>
            </a:r>
            <a:endParaRPr sz="1883">
              <a:latin typeface="Verdana"/>
              <a:cs typeface="Verdana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195260" y="1713801"/>
            <a:ext cx="1146356" cy="1289807"/>
          </a:xfrm>
          <a:custGeom>
            <a:avLst/>
            <a:gdLst/>
            <a:ahLst/>
            <a:cxnLst/>
            <a:rect l="l" t="t" r="r" b="b"/>
            <a:pathLst>
              <a:path w="578485" h="650875">
                <a:moveTo>
                  <a:pt x="8" y="108257"/>
                </a:moveTo>
                <a:lnTo>
                  <a:pt x="8" y="572210"/>
                </a:lnTo>
                <a:lnTo>
                  <a:pt x="7642" y="589497"/>
                </a:lnTo>
                <a:lnTo>
                  <a:pt x="63515" y="620376"/>
                </a:lnTo>
                <a:lnTo>
                  <a:pt x="108284" y="632783"/>
                </a:lnTo>
                <a:lnTo>
                  <a:pt x="161959" y="642379"/>
                </a:lnTo>
                <a:lnTo>
                  <a:pt x="222807" y="648571"/>
                </a:lnTo>
                <a:lnTo>
                  <a:pt x="289093" y="650767"/>
                </a:lnTo>
                <a:lnTo>
                  <a:pt x="355378" y="648571"/>
                </a:lnTo>
                <a:lnTo>
                  <a:pt x="416226" y="642379"/>
                </a:lnTo>
                <a:lnTo>
                  <a:pt x="469902" y="632783"/>
                </a:lnTo>
                <a:lnTo>
                  <a:pt x="514670" y="620376"/>
                </a:lnTo>
                <a:lnTo>
                  <a:pt x="570543" y="589497"/>
                </a:lnTo>
                <a:lnTo>
                  <a:pt x="578178" y="572210"/>
                </a:lnTo>
                <a:lnTo>
                  <a:pt x="578178" y="161392"/>
                </a:lnTo>
                <a:lnTo>
                  <a:pt x="289093" y="161392"/>
                </a:lnTo>
                <a:lnTo>
                  <a:pt x="223993" y="159607"/>
                </a:lnTo>
                <a:lnTo>
                  <a:pt x="163708" y="154500"/>
                </a:lnTo>
                <a:lnTo>
                  <a:pt x="109702" y="146440"/>
                </a:lnTo>
                <a:lnTo>
                  <a:pt x="63440" y="135799"/>
                </a:lnTo>
                <a:lnTo>
                  <a:pt x="26387" y="122948"/>
                </a:lnTo>
                <a:lnTo>
                  <a:pt x="8" y="108257"/>
                </a:lnTo>
                <a:close/>
              </a:path>
              <a:path w="578485" h="650875">
                <a:moveTo>
                  <a:pt x="578178" y="108257"/>
                </a:moveTo>
                <a:lnTo>
                  <a:pt x="514745" y="135799"/>
                </a:lnTo>
                <a:lnTo>
                  <a:pt x="468483" y="146440"/>
                </a:lnTo>
                <a:lnTo>
                  <a:pt x="414478" y="154500"/>
                </a:lnTo>
                <a:lnTo>
                  <a:pt x="354193" y="159607"/>
                </a:lnTo>
                <a:lnTo>
                  <a:pt x="289093" y="161392"/>
                </a:lnTo>
                <a:lnTo>
                  <a:pt x="578178" y="161392"/>
                </a:lnTo>
                <a:lnTo>
                  <a:pt x="578178" y="108257"/>
                </a:lnTo>
                <a:close/>
              </a:path>
              <a:path w="578485" h="650875">
                <a:moveTo>
                  <a:pt x="289093" y="0"/>
                </a:moveTo>
                <a:lnTo>
                  <a:pt x="233876" y="1361"/>
                </a:lnTo>
                <a:lnTo>
                  <a:pt x="180307" y="5447"/>
                </a:lnTo>
                <a:lnTo>
                  <a:pt x="130027" y="12260"/>
                </a:lnTo>
                <a:lnTo>
                  <a:pt x="84678" y="21804"/>
                </a:lnTo>
                <a:lnTo>
                  <a:pt x="37634" y="37690"/>
                </a:lnTo>
                <a:lnTo>
                  <a:pt x="0" y="74481"/>
                </a:lnTo>
                <a:lnTo>
                  <a:pt x="9408" y="93378"/>
                </a:lnTo>
                <a:lnTo>
                  <a:pt x="84678" y="127158"/>
                </a:lnTo>
                <a:lnTo>
                  <a:pt x="130030" y="136704"/>
                </a:lnTo>
                <a:lnTo>
                  <a:pt x="180312" y="143523"/>
                </a:lnTo>
                <a:lnTo>
                  <a:pt x="233881" y="147615"/>
                </a:lnTo>
                <a:lnTo>
                  <a:pt x="289093" y="148979"/>
                </a:lnTo>
                <a:lnTo>
                  <a:pt x="344305" y="147615"/>
                </a:lnTo>
                <a:lnTo>
                  <a:pt x="397874" y="143523"/>
                </a:lnTo>
                <a:lnTo>
                  <a:pt x="448156" y="136704"/>
                </a:lnTo>
                <a:lnTo>
                  <a:pt x="493508" y="127158"/>
                </a:lnTo>
                <a:lnTo>
                  <a:pt x="540552" y="111272"/>
                </a:lnTo>
                <a:lnTo>
                  <a:pt x="578186" y="74481"/>
                </a:lnTo>
                <a:lnTo>
                  <a:pt x="568778" y="55583"/>
                </a:lnTo>
                <a:lnTo>
                  <a:pt x="493508" y="21804"/>
                </a:lnTo>
                <a:lnTo>
                  <a:pt x="448156" y="12260"/>
                </a:lnTo>
                <a:lnTo>
                  <a:pt x="397875" y="5446"/>
                </a:lnTo>
                <a:lnTo>
                  <a:pt x="344306" y="1361"/>
                </a:lnTo>
                <a:lnTo>
                  <a:pt x="289093" y="0"/>
                </a:lnTo>
                <a:close/>
              </a:path>
            </a:pathLst>
          </a:custGeom>
          <a:solidFill>
            <a:srgbClr val="155359"/>
          </a:solidFill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11" name="object 11"/>
          <p:cNvSpPr txBox="1"/>
          <p:nvPr/>
        </p:nvSpPr>
        <p:spPr>
          <a:xfrm>
            <a:off x="3537658" y="2180641"/>
            <a:ext cx="463070" cy="316442"/>
          </a:xfrm>
          <a:prstGeom prst="rect">
            <a:avLst/>
          </a:prstGeom>
        </p:spPr>
        <p:txBody>
          <a:bodyPr vert="horz" wrap="square" lIns="0" tIns="26425" rIns="0" bIns="0" rtlCol="0">
            <a:spAutoFit/>
          </a:bodyPr>
          <a:lstStyle/>
          <a:p>
            <a:pPr marL="25168">
              <a:spcBef>
                <a:spcPts val="208"/>
              </a:spcBef>
            </a:pPr>
            <a:r>
              <a:rPr sz="1883" spc="-248" dirty="0">
                <a:solidFill>
                  <a:srgbClr val="FFFFFF"/>
                </a:solidFill>
                <a:latin typeface="Verdana"/>
                <a:cs typeface="Verdana"/>
              </a:rPr>
              <a:t>da</a:t>
            </a:r>
            <a:r>
              <a:rPr sz="1883" spc="-168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1883" spc="-277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endParaRPr sz="1883">
              <a:latin typeface="Verdana"/>
              <a:cs typeface="Verdana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7555585" y="1718197"/>
            <a:ext cx="1454651" cy="1280999"/>
          </a:xfrm>
          <a:custGeom>
            <a:avLst/>
            <a:gdLst/>
            <a:ahLst/>
            <a:cxnLst/>
            <a:rect l="l" t="t" r="r" b="b"/>
            <a:pathLst>
              <a:path w="734060" h="646430">
                <a:moveTo>
                  <a:pt x="366790" y="0"/>
                </a:moveTo>
                <a:lnTo>
                  <a:pt x="313448" y="42773"/>
                </a:lnTo>
                <a:lnTo>
                  <a:pt x="247285" y="17630"/>
                </a:lnTo>
                <a:lnTo>
                  <a:pt x="212543" y="73398"/>
                </a:lnTo>
                <a:lnTo>
                  <a:pt x="140730" y="68609"/>
                </a:lnTo>
                <a:lnTo>
                  <a:pt x="128353" y="131330"/>
                </a:lnTo>
                <a:lnTo>
                  <a:pt x="58673" y="147415"/>
                </a:lnTo>
                <a:lnTo>
                  <a:pt x="70001" y="210290"/>
                </a:lnTo>
                <a:lnTo>
                  <a:pt x="10005" y="245506"/>
                </a:lnTo>
                <a:lnTo>
                  <a:pt x="43812" y="301722"/>
                </a:lnTo>
                <a:lnTo>
                  <a:pt x="0" y="352253"/>
                </a:lnTo>
                <a:lnTo>
                  <a:pt x="52621" y="395719"/>
                </a:lnTo>
                <a:lnTo>
                  <a:pt x="29742" y="456088"/>
                </a:lnTo>
                <a:lnTo>
                  <a:pt x="95477" y="482093"/>
                </a:lnTo>
                <a:lnTo>
                  <a:pt x="96008" y="545759"/>
                </a:lnTo>
                <a:lnTo>
                  <a:pt x="167733" y="551486"/>
                </a:lnTo>
                <a:lnTo>
                  <a:pt x="191619" y="611549"/>
                </a:lnTo>
                <a:lnTo>
                  <a:pt x="261560" y="596376"/>
                </a:lnTo>
                <a:lnTo>
                  <a:pt x="306211" y="646329"/>
                </a:lnTo>
                <a:lnTo>
                  <a:pt x="366790" y="611900"/>
                </a:lnTo>
                <a:lnTo>
                  <a:pt x="427369" y="646329"/>
                </a:lnTo>
                <a:lnTo>
                  <a:pt x="472020" y="596376"/>
                </a:lnTo>
                <a:lnTo>
                  <a:pt x="541961" y="611549"/>
                </a:lnTo>
                <a:lnTo>
                  <a:pt x="565848" y="551486"/>
                </a:lnTo>
                <a:lnTo>
                  <a:pt x="637572" y="545759"/>
                </a:lnTo>
                <a:lnTo>
                  <a:pt x="638104" y="482093"/>
                </a:lnTo>
                <a:lnTo>
                  <a:pt x="703838" y="456088"/>
                </a:lnTo>
                <a:lnTo>
                  <a:pt x="680959" y="395719"/>
                </a:lnTo>
                <a:lnTo>
                  <a:pt x="733581" y="352253"/>
                </a:lnTo>
                <a:lnTo>
                  <a:pt x="689768" y="301722"/>
                </a:lnTo>
                <a:lnTo>
                  <a:pt x="723575" y="245506"/>
                </a:lnTo>
                <a:lnTo>
                  <a:pt x="663579" y="210290"/>
                </a:lnTo>
                <a:lnTo>
                  <a:pt x="674907" y="147415"/>
                </a:lnTo>
                <a:lnTo>
                  <a:pt x="605228" y="131330"/>
                </a:lnTo>
                <a:lnTo>
                  <a:pt x="592850" y="68609"/>
                </a:lnTo>
                <a:lnTo>
                  <a:pt x="521037" y="73398"/>
                </a:lnTo>
                <a:lnTo>
                  <a:pt x="486295" y="17630"/>
                </a:lnTo>
                <a:lnTo>
                  <a:pt x="420133" y="42773"/>
                </a:lnTo>
                <a:lnTo>
                  <a:pt x="366790" y="0"/>
                </a:lnTo>
                <a:close/>
              </a:path>
            </a:pathLst>
          </a:custGeom>
          <a:solidFill>
            <a:srgbClr val="84D2D7"/>
          </a:solidFill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13" name="object 13"/>
          <p:cNvSpPr txBox="1"/>
          <p:nvPr/>
        </p:nvSpPr>
        <p:spPr>
          <a:xfrm>
            <a:off x="7707343" y="2189238"/>
            <a:ext cx="1158939" cy="316442"/>
          </a:xfrm>
          <a:prstGeom prst="rect">
            <a:avLst/>
          </a:prstGeom>
        </p:spPr>
        <p:txBody>
          <a:bodyPr vert="horz" wrap="square" lIns="0" tIns="26425" rIns="0" bIns="0" rtlCol="0">
            <a:spAutoFit/>
          </a:bodyPr>
          <a:lstStyle/>
          <a:p>
            <a:pPr marL="25168">
              <a:spcBef>
                <a:spcPts val="208"/>
              </a:spcBef>
            </a:pPr>
            <a:r>
              <a:rPr sz="1883" spc="-40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1883" spc="-226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1883" spc="-159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1883" spc="-277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1883" spc="-40" dirty="0">
                <a:solidFill>
                  <a:srgbClr val="FFFFFF"/>
                </a:solidFill>
                <a:latin typeface="Verdana"/>
                <a:cs typeface="Verdana"/>
              </a:rPr>
              <a:t>lli</a:t>
            </a:r>
            <a:r>
              <a:rPr sz="1883" spc="-258" dirty="0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sz="1883" spc="-277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1883" spc="-218" dirty="0">
                <a:solidFill>
                  <a:srgbClr val="FFFFFF"/>
                </a:solidFill>
                <a:latin typeface="Verdana"/>
                <a:cs typeface="Verdana"/>
              </a:rPr>
              <a:t>nc</a:t>
            </a:r>
            <a:r>
              <a:rPr sz="1883" spc="-277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endParaRPr sz="1883">
              <a:latin typeface="Verdana"/>
              <a:cs typeface="Verdana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4363323" y="2289830"/>
            <a:ext cx="3171039" cy="176169"/>
            <a:chOff x="1430690" y="1155516"/>
            <a:chExt cx="1600200" cy="88900"/>
          </a:xfrm>
        </p:grpSpPr>
        <p:sp>
          <p:nvSpPr>
            <p:cNvPr id="15" name="object 15"/>
            <p:cNvSpPr/>
            <p:nvPr/>
          </p:nvSpPr>
          <p:spPr>
            <a:xfrm>
              <a:off x="1430690" y="1199769"/>
              <a:ext cx="281940" cy="0"/>
            </a:xfrm>
            <a:custGeom>
              <a:avLst/>
              <a:gdLst/>
              <a:ahLst/>
              <a:cxnLst/>
              <a:rect l="l" t="t" r="r" b="b"/>
              <a:pathLst>
                <a:path w="281939">
                  <a:moveTo>
                    <a:pt x="0" y="0"/>
                  </a:moveTo>
                  <a:lnTo>
                    <a:pt x="270869" y="0"/>
                  </a:lnTo>
                  <a:lnTo>
                    <a:pt x="281715" y="0"/>
                  </a:lnTo>
                </a:path>
              </a:pathLst>
            </a:custGeom>
            <a:ln w="21692">
              <a:solidFill>
                <a:srgbClr val="A6AAA9"/>
              </a:solidFill>
            </a:ln>
          </p:spPr>
          <p:txBody>
            <a:bodyPr wrap="square" lIns="0" tIns="0" rIns="0" bIns="0" rtlCol="0"/>
            <a:lstStyle/>
            <a:p>
              <a:endParaRPr sz="3567"/>
            </a:p>
          </p:txBody>
        </p:sp>
        <p:sp>
          <p:nvSpPr>
            <p:cNvPr id="16" name="object 16"/>
            <p:cNvSpPr/>
            <p:nvPr/>
          </p:nvSpPr>
          <p:spPr>
            <a:xfrm>
              <a:off x="1701559" y="1155516"/>
              <a:ext cx="88900" cy="88900"/>
            </a:xfrm>
            <a:custGeom>
              <a:avLst/>
              <a:gdLst/>
              <a:ahLst/>
              <a:cxnLst/>
              <a:rect l="l" t="t" r="r" b="b"/>
              <a:pathLst>
                <a:path w="88900" h="88900">
                  <a:moveTo>
                    <a:pt x="0" y="0"/>
                  </a:moveTo>
                  <a:lnTo>
                    <a:pt x="0" y="88504"/>
                  </a:lnTo>
                  <a:lnTo>
                    <a:pt x="88504" y="442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6AAA9"/>
            </a:solidFill>
          </p:spPr>
          <p:txBody>
            <a:bodyPr wrap="square" lIns="0" tIns="0" rIns="0" bIns="0" rtlCol="0"/>
            <a:lstStyle/>
            <a:p>
              <a:endParaRPr sz="3567"/>
            </a:p>
          </p:txBody>
        </p:sp>
        <p:sp>
          <p:nvSpPr>
            <p:cNvPr id="17" name="object 17"/>
            <p:cNvSpPr/>
            <p:nvPr/>
          </p:nvSpPr>
          <p:spPr>
            <a:xfrm>
              <a:off x="2670973" y="1199769"/>
              <a:ext cx="281940" cy="0"/>
            </a:xfrm>
            <a:custGeom>
              <a:avLst/>
              <a:gdLst/>
              <a:ahLst/>
              <a:cxnLst/>
              <a:rect l="l" t="t" r="r" b="b"/>
              <a:pathLst>
                <a:path w="281939">
                  <a:moveTo>
                    <a:pt x="0" y="0"/>
                  </a:moveTo>
                  <a:lnTo>
                    <a:pt x="270869" y="0"/>
                  </a:lnTo>
                  <a:lnTo>
                    <a:pt x="281715" y="0"/>
                  </a:lnTo>
                </a:path>
              </a:pathLst>
            </a:custGeom>
            <a:ln w="21692">
              <a:solidFill>
                <a:srgbClr val="A6AAA9"/>
              </a:solidFill>
            </a:ln>
          </p:spPr>
          <p:txBody>
            <a:bodyPr wrap="square" lIns="0" tIns="0" rIns="0" bIns="0" rtlCol="0"/>
            <a:lstStyle/>
            <a:p>
              <a:endParaRPr sz="3567"/>
            </a:p>
          </p:txBody>
        </p:sp>
        <p:sp>
          <p:nvSpPr>
            <p:cNvPr id="18" name="object 18"/>
            <p:cNvSpPr/>
            <p:nvPr/>
          </p:nvSpPr>
          <p:spPr>
            <a:xfrm>
              <a:off x="2941842" y="1155516"/>
              <a:ext cx="88900" cy="88900"/>
            </a:xfrm>
            <a:custGeom>
              <a:avLst/>
              <a:gdLst/>
              <a:ahLst/>
              <a:cxnLst/>
              <a:rect l="l" t="t" r="r" b="b"/>
              <a:pathLst>
                <a:path w="88900" h="88900">
                  <a:moveTo>
                    <a:pt x="0" y="0"/>
                  </a:moveTo>
                  <a:lnTo>
                    <a:pt x="0" y="88504"/>
                  </a:lnTo>
                  <a:lnTo>
                    <a:pt x="88504" y="442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6AAA9"/>
            </a:solidFill>
          </p:spPr>
          <p:txBody>
            <a:bodyPr wrap="square" lIns="0" tIns="0" rIns="0" bIns="0" rtlCol="0"/>
            <a:lstStyle/>
            <a:p>
              <a:endParaRPr sz="3567"/>
            </a:p>
          </p:txBody>
        </p:sp>
      </p:grpSp>
      <p:pic>
        <p:nvPicPr>
          <p:cNvPr id="19" name="object 1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92490" y="3353053"/>
            <a:ext cx="2080242" cy="1795856"/>
          </a:xfrm>
          <a:prstGeom prst="rect">
            <a:avLst/>
          </a:prstGeom>
        </p:spPr>
      </p:pic>
      <p:sp>
        <p:nvSpPr>
          <p:cNvPr id="20" name="object 20"/>
          <p:cNvSpPr txBox="1"/>
          <p:nvPr/>
        </p:nvSpPr>
        <p:spPr>
          <a:xfrm>
            <a:off x="2474597" y="5265355"/>
            <a:ext cx="1947924" cy="268055"/>
          </a:xfrm>
          <a:prstGeom prst="rect">
            <a:avLst/>
          </a:prstGeom>
        </p:spPr>
        <p:txBody>
          <a:bodyPr vert="horz" wrap="square" lIns="0" tIns="23909" rIns="0" bIns="0" rtlCol="0">
            <a:spAutoFit/>
          </a:bodyPr>
          <a:lstStyle/>
          <a:p>
            <a:pPr marL="25168">
              <a:spcBef>
                <a:spcPts val="188"/>
              </a:spcBef>
            </a:pPr>
            <a:r>
              <a:rPr sz="1585" b="1" spc="-30" dirty="0">
                <a:solidFill>
                  <a:srgbClr val="22373A"/>
                </a:solidFill>
                <a:latin typeface="Arial"/>
                <a:cs typeface="Arial"/>
              </a:rPr>
              <a:t>input</a:t>
            </a:r>
            <a:r>
              <a:rPr sz="1585" spc="-30" dirty="0">
                <a:solidFill>
                  <a:srgbClr val="22373A"/>
                </a:solidFill>
                <a:latin typeface="Microsoft Sans Serif"/>
                <a:cs typeface="Microsoft Sans Serif"/>
              </a:rPr>
              <a:t>:</a:t>
            </a:r>
            <a:r>
              <a:rPr sz="1585" spc="277" dirty="0">
                <a:solidFill>
                  <a:srgbClr val="22373A"/>
                </a:solidFill>
                <a:latin typeface="Microsoft Sans Serif"/>
                <a:cs typeface="Microsoft Sans Serif"/>
              </a:rPr>
              <a:t> </a:t>
            </a:r>
            <a:r>
              <a:rPr sz="1585" spc="-30" dirty="0">
                <a:solidFill>
                  <a:srgbClr val="22373A"/>
                </a:solidFill>
                <a:latin typeface="Microsoft Sans Serif"/>
                <a:cs typeface="Microsoft Sans Serif"/>
              </a:rPr>
              <a:t>raw</a:t>
            </a:r>
            <a:r>
              <a:rPr sz="1585" spc="119" dirty="0">
                <a:solidFill>
                  <a:srgbClr val="22373A"/>
                </a:solidFill>
                <a:latin typeface="Microsoft Sans Serif"/>
                <a:cs typeface="Microsoft Sans Serif"/>
              </a:rPr>
              <a:t> </a:t>
            </a:r>
            <a:r>
              <a:rPr sz="1585" spc="-50" dirty="0">
                <a:solidFill>
                  <a:srgbClr val="22373A"/>
                </a:solidFill>
                <a:latin typeface="Microsoft Sans Serif"/>
                <a:cs typeface="Microsoft Sans Serif"/>
              </a:rPr>
              <a:t>pixels</a:t>
            </a:r>
            <a:r>
              <a:rPr sz="1585" spc="99" dirty="0">
                <a:solidFill>
                  <a:srgbClr val="22373A"/>
                </a:solidFill>
                <a:latin typeface="Microsoft Sans Serif"/>
                <a:cs typeface="Microsoft Sans Serif"/>
              </a:rPr>
              <a:t> </a:t>
            </a:r>
            <a:r>
              <a:rPr sz="1585" i="1" spc="238" dirty="0">
                <a:solidFill>
                  <a:srgbClr val="22373A"/>
                </a:solidFill>
                <a:latin typeface="Arial"/>
                <a:cs typeface="Arial"/>
              </a:rPr>
              <a:t>{</a:t>
            </a:r>
            <a:r>
              <a:rPr sz="1585" i="1" spc="238" dirty="0">
                <a:solidFill>
                  <a:srgbClr val="22373A"/>
                </a:solidFill>
                <a:latin typeface="Trebuchet MS"/>
                <a:cs typeface="Trebuchet MS"/>
              </a:rPr>
              <a:t>x</a:t>
            </a:r>
            <a:r>
              <a:rPr sz="1585" i="1" spc="238" dirty="0">
                <a:solidFill>
                  <a:srgbClr val="22373A"/>
                </a:solidFill>
                <a:latin typeface="Arial"/>
                <a:cs typeface="Arial"/>
              </a:rPr>
              <a:t>}</a:t>
            </a:r>
            <a:endParaRPr sz="1585" dirty="0">
              <a:latin typeface="Arial"/>
              <a:cs typeface="Arial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5136723" y="3391930"/>
            <a:ext cx="1684929" cy="1511277"/>
            <a:chOff x="1820970" y="1711668"/>
            <a:chExt cx="850265" cy="762635"/>
          </a:xfrm>
        </p:grpSpPr>
        <p:sp>
          <p:nvSpPr>
            <p:cNvPr id="22" name="object 22"/>
            <p:cNvSpPr/>
            <p:nvPr/>
          </p:nvSpPr>
          <p:spPr>
            <a:xfrm>
              <a:off x="1959478" y="1711668"/>
              <a:ext cx="334645" cy="245110"/>
            </a:xfrm>
            <a:custGeom>
              <a:avLst/>
              <a:gdLst/>
              <a:ahLst/>
              <a:cxnLst/>
              <a:rect l="l" t="t" r="r" b="b"/>
              <a:pathLst>
                <a:path w="334644" h="245110">
                  <a:moveTo>
                    <a:pt x="193124" y="0"/>
                  </a:moveTo>
                  <a:lnTo>
                    <a:pt x="141324" y="0"/>
                  </a:lnTo>
                  <a:lnTo>
                    <a:pt x="91494" y="11608"/>
                  </a:lnTo>
                  <a:lnTo>
                    <a:pt x="47576" y="34826"/>
                  </a:lnTo>
                  <a:lnTo>
                    <a:pt x="15858" y="66974"/>
                  </a:lnTo>
                  <a:lnTo>
                    <a:pt x="0" y="103450"/>
                  </a:lnTo>
                  <a:lnTo>
                    <a:pt x="0" y="141369"/>
                  </a:lnTo>
                  <a:lnTo>
                    <a:pt x="15858" y="177844"/>
                  </a:lnTo>
                  <a:lnTo>
                    <a:pt x="47576" y="209992"/>
                  </a:lnTo>
                  <a:lnTo>
                    <a:pt x="91494" y="233210"/>
                  </a:lnTo>
                  <a:lnTo>
                    <a:pt x="141324" y="244819"/>
                  </a:lnTo>
                  <a:lnTo>
                    <a:pt x="193124" y="244819"/>
                  </a:lnTo>
                  <a:lnTo>
                    <a:pt x="242954" y="233210"/>
                  </a:lnTo>
                  <a:lnTo>
                    <a:pt x="286872" y="209992"/>
                  </a:lnTo>
                  <a:lnTo>
                    <a:pt x="318590" y="177844"/>
                  </a:lnTo>
                  <a:lnTo>
                    <a:pt x="334449" y="141369"/>
                  </a:lnTo>
                  <a:lnTo>
                    <a:pt x="334449" y="103450"/>
                  </a:lnTo>
                  <a:lnTo>
                    <a:pt x="318590" y="66974"/>
                  </a:lnTo>
                  <a:lnTo>
                    <a:pt x="286872" y="34826"/>
                  </a:lnTo>
                  <a:lnTo>
                    <a:pt x="242954" y="11608"/>
                  </a:lnTo>
                  <a:lnTo>
                    <a:pt x="193124" y="0"/>
                  </a:lnTo>
                  <a:close/>
                </a:path>
              </a:pathLst>
            </a:custGeom>
            <a:solidFill>
              <a:srgbClr val="A7869D">
                <a:alpha val="76799"/>
              </a:srgbClr>
            </a:solidFill>
          </p:spPr>
          <p:txBody>
            <a:bodyPr wrap="square" lIns="0" tIns="0" rIns="0" bIns="0" rtlCol="0"/>
            <a:lstStyle/>
            <a:p>
              <a:endParaRPr sz="3567"/>
            </a:p>
          </p:txBody>
        </p:sp>
        <p:sp>
          <p:nvSpPr>
            <p:cNvPr id="23" name="object 23"/>
            <p:cNvSpPr/>
            <p:nvPr/>
          </p:nvSpPr>
          <p:spPr>
            <a:xfrm>
              <a:off x="2336255" y="1970980"/>
              <a:ext cx="334645" cy="257175"/>
            </a:xfrm>
            <a:custGeom>
              <a:avLst/>
              <a:gdLst/>
              <a:ahLst/>
              <a:cxnLst/>
              <a:rect l="l" t="t" r="r" b="b"/>
              <a:pathLst>
                <a:path w="334644" h="257175">
                  <a:moveTo>
                    <a:pt x="193124" y="0"/>
                  </a:moveTo>
                  <a:lnTo>
                    <a:pt x="141324" y="0"/>
                  </a:lnTo>
                  <a:lnTo>
                    <a:pt x="91494" y="12187"/>
                  </a:lnTo>
                  <a:lnTo>
                    <a:pt x="47576" y="36563"/>
                  </a:lnTo>
                  <a:lnTo>
                    <a:pt x="15858" y="70314"/>
                  </a:lnTo>
                  <a:lnTo>
                    <a:pt x="0" y="108609"/>
                  </a:lnTo>
                  <a:lnTo>
                    <a:pt x="0" y="148418"/>
                  </a:lnTo>
                  <a:lnTo>
                    <a:pt x="15858" y="186712"/>
                  </a:lnTo>
                  <a:lnTo>
                    <a:pt x="47576" y="220463"/>
                  </a:lnTo>
                  <a:lnTo>
                    <a:pt x="91494" y="244839"/>
                  </a:lnTo>
                  <a:lnTo>
                    <a:pt x="141324" y="257026"/>
                  </a:lnTo>
                  <a:lnTo>
                    <a:pt x="193124" y="257026"/>
                  </a:lnTo>
                  <a:lnTo>
                    <a:pt x="242954" y="244839"/>
                  </a:lnTo>
                  <a:lnTo>
                    <a:pt x="286871" y="220463"/>
                  </a:lnTo>
                  <a:lnTo>
                    <a:pt x="318589" y="186712"/>
                  </a:lnTo>
                  <a:lnTo>
                    <a:pt x="334449" y="148418"/>
                  </a:lnTo>
                  <a:lnTo>
                    <a:pt x="334449" y="108609"/>
                  </a:lnTo>
                  <a:lnTo>
                    <a:pt x="318589" y="70314"/>
                  </a:lnTo>
                  <a:lnTo>
                    <a:pt x="286871" y="36563"/>
                  </a:lnTo>
                  <a:lnTo>
                    <a:pt x="242954" y="12187"/>
                  </a:lnTo>
                  <a:lnTo>
                    <a:pt x="193124" y="0"/>
                  </a:lnTo>
                  <a:close/>
                </a:path>
              </a:pathLst>
            </a:custGeom>
            <a:solidFill>
              <a:srgbClr val="8AA16C">
                <a:alpha val="88488"/>
              </a:srgbClr>
            </a:solidFill>
          </p:spPr>
          <p:txBody>
            <a:bodyPr wrap="square" lIns="0" tIns="0" rIns="0" bIns="0" rtlCol="0"/>
            <a:lstStyle/>
            <a:p>
              <a:endParaRPr sz="3567"/>
            </a:p>
          </p:txBody>
        </p:sp>
        <p:sp>
          <p:nvSpPr>
            <p:cNvPr id="24" name="object 24"/>
            <p:cNvSpPr/>
            <p:nvPr/>
          </p:nvSpPr>
          <p:spPr>
            <a:xfrm>
              <a:off x="2093607" y="2275890"/>
              <a:ext cx="338455" cy="137795"/>
            </a:xfrm>
            <a:custGeom>
              <a:avLst/>
              <a:gdLst/>
              <a:ahLst/>
              <a:cxnLst/>
              <a:rect l="l" t="t" r="r" b="b"/>
              <a:pathLst>
                <a:path w="338455" h="137794">
                  <a:moveTo>
                    <a:pt x="195107" y="0"/>
                  </a:moveTo>
                  <a:lnTo>
                    <a:pt x="143306" y="0"/>
                  </a:lnTo>
                  <a:lnTo>
                    <a:pt x="93477" y="6506"/>
                  </a:lnTo>
                  <a:lnTo>
                    <a:pt x="49559" y="19518"/>
                  </a:lnTo>
                  <a:lnTo>
                    <a:pt x="12389" y="42481"/>
                  </a:lnTo>
                  <a:lnTo>
                    <a:pt x="0" y="68603"/>
                  </a:lnTo>
                  <a:lnTo>
                    <a:pt x="12389" y="94724"/>
                  </a:lnTo>
                  <a:lnTo>
                    <a:pt x="49559" y="117688"/>
                  </a:lnTo>
                  <a:lnTo>
                    <a:pt x="93477" y="130700"/>
                  </a:lnTo>
                  <a:lnTo>
                    <a:pt x="143306" y="137206"/>
                  </a:lnTo>
                  <a:lnTo>
                    <a:pt x="195107" y="137206"/>
                  </a:lnTo>
                  <a:lnTo>
                    <a:pt x="244937" y="130700"/>
                  </a:lnTo>
                  <a:lnTo>
                    <a:pt x="288854" y="117688"/>
                  </a:lnTo>
                  <a:lnTo>
                    <a:pt x="326024" y="94724"/>
                  </a:lnTo>
                  <a:lnTo>
                    <a:pt x="338414" y="68603"/>
                  </a:lnTo>
                  <a:lnTo>
                    <a:pt x="326024" y="42481"/>
                  </a:lnTo>
                  <a:lnTo>
                    <a:pt x="288854" y="19518"/>
                  </a:lnTo>
                  <a:lnTo>
                    <a:pt x="244937" y="6506"/>
                  </a:lnTo>
                  <a:lnTo>
                    <a:pt x="195107" y="0"/>
                  </a:lnTo>
                  <a:close/>
                </a:path>
              </a:pathLst>
            </a:custGeom>
            <a:solidFill>
              <a:srgbClr val="698BD2">
                <a:alpha val="75968"/>
              </a:srgbClr>
            </a:solidFill>
          </p:spPr>
          <p:txBody>
            <a:bodyPr wrap="square" lIns="0" tIns="0" rIns="0" bIns="0" rtlCol="0"/>
            <a:lstStyle/>
            <a:p>
              <a:endParaRPr sz="3567"/>
            </a:p>
          </p:txBody>
        </p:sp>
        <p:sp>
          <p:nvSpPr>
            <p:cNvPr id="25" name="object 25"/>
            <p:cNvSpPr/>
            <p:nvPr/>
          </p:nvSpPr>
          <p:spPr>
            <a:xfrm>
              <a:off x="1888057" y="2011814"/>
              <a:ext cx="273685" cy="257175"/>
            </a:xfrm>
            <a:custGeom>
              <a:avLst/>
              <a:gdLst/>
              <a:ahLst/>
              <a:cxnLst/>
              <a:rect l="l" t="t" r="r" b="b"/>
              <a:pathLst>
                <a:path w="273685" h="257175">
                  <a:moveTo>
                    <a:pt x="157713" y="0"/>
                  </a:moveTo>
                  <a:lnTo>
                    <a:pt x="115411" y="0"/>
                  </a:lnTo>
                  <a:lnTo>
                    <a:pt x="74718" y="12187"/>
                  </a:lnTo>
                  <a:lnTo>
                    <a:pt x="38853" y="36563"/>
                  </a:lnTo>
                  <a:lnTo>
                    <a:pt x="12951" y="70314"/>
                  </a:lnTo>
                  <a:lnTo>
                    <a:pt x="0" y="108609"/>
                  </a:lnTo>
                  <a:lnTo>
                    <a:pt x="0" y="148418"/>
                  </a:lnTo>
                  <a:lnTo>
                    <a:pt x="12951" y="186712"/>
                  </a:lnTo>
                  <a:lnTo>
                    <a:pt x="38853" y="220463"/>
                  </a:lnTo>
                  <a:lnTo>
                    <a:pt x="74718" y="244839"/>
                  </a:lnTo>
                  <a:lnTo>
                    <a:pt x="115411" y="257026"/>
                  </a:lnTo>
                  <a:lnTo>
                    <a:pt x="157713" y="257026"/>
                  </a:lnTo>
                  <a:lnTo>
                    <a:pt x="198406" y="244839"/>
                  </a:lnTo>
                  <a:lnTo>
                    <a:pt x="234271" y="220463"/>
                  </a:lnTo>
                  <a:lnTo>
                    <a:pt x="260173" y="186712"/>
                  </a:lnTo>
                  <a:lnTo>
                    <a:pt x="273125" y="148418"/>
                  </a:lnTo>
                  <a:lnTo>
                    <a:pt x="273125" y="108609"/>
                  </a:lnTo>
                  <a:lnTo>
                    <a:pt x="260173" y="70314"/>
                  </a:lnTo>
                  <a:lnTo>
                    <a:pt x="234271" y="36563"/>
                  </a:lnTo>
                  <a:lnTo>
                    <a:pt x="198406" y="12187"/>
                  </a:lnTo>
                  <a:lnTo>
                    <a:pt x="157713" y="0"/>
                  </a:lnTo>
                  <a:close/>
                </a:path>
              </a:pathLst>
            </a:custGeom>
            <a:solidFill>
              <a:srgbClr val="F0DA94">
                <a:alpha val="72619"/>
              </a:srgbClr>
            </a:solidFill>
          </p:spPr>
          <p:txBody>
            <a:bodyPr wrap="square" lIns="0" tIns="0" rIns="0" bIns="0" rtlCol="0"/>
            <a:lstStyle/>
            <a:p>
              <a:endParaRPr sz="3567"/>
            </a:p>
          </p:txBody>
        </p:sp>
        <p:sp>
          <p:nvSpPr>
            <p:cNvPr id="26" name="object 26"/>
            <p:cNvSpPr/>
            <p:nvPr/>
          </p:nvSpPr>
          <p:spPr>
            <a:xfrm>
              <a:off x="1834581" y="1728441"/>
              <a:ext cx="0" cy="742315"/>
            </a:xfrm>
            <a:custGeom>
              <a:avLst/>
              <a:gdLst/>
              <a:ahLst/>
              <a:cxnLst/>
              <a:rect l="l" t="t" r="r" b="b"/>
              <a:pathLst>
                <a:path h="742314">
                  <a:moveTo>
                    <a:pt x="0" y="742104"/>
                  </a:moveTo>
                  <a:lnTo>
                    <a:pt x="0" y="0"/>
                  </a:lnTo>
                </a:path>
              </a:pathLst>
            </a:custGeom>
            <a:ln w="27222">
              <a:solidFill>
                <a:srgbClr val="195358"/>
              </a:solidFill>
            </a:ln>
          </p:spPr>
          <p:txBody>
            <a:bodyPr wrap="square" lIns="0" tIns="0" rIns="0" bIns="0" rtlCol="0"/>
            <a:lstStyle/>
            <a:p>
              <a:endParaRPr sz="3567"/>
            </a:p>
          </p:txBody>
        </p:sp>
        <p:sp>
          <p:nvSpPr>
            <p:cNvPr id="27" name="object 27"/>
            <p:cNvSpPr/>
            <p:nvPr/>
          </p:nvSpPr>
          <p:spPr>
            <a:xfrm>
              <a:off x="1825507" y="2460120"/>
              <a:ext cx="805180" cy="0"/>
            </a:xfrm>
            <a:custGeom>
              <a:avLst/>
              <a:gdLst/>
              <a:ahLst/>
              <a:cxnLst/>
              <a:rect l="l" t="t" r="r" b="b"/>
              <a:pathLst>
                <a:path w="805180">
                  <a:moveTo>
                    <a:pt x="0" y="0"/>
                  </a:moveTo>
                  <a:lnTo>
                    <a:pt x="804970" y="0"/>
                  </a:lnTo>
                </a:path>
              </a:pathLst>
            </a:custGeom>
            <a:ln w="27222">
              <a:solidFill>
                <a:srgbClr val="195358"/>
              </a:solidFill>
            </a:ln>
          </p:spPr>
          <p:txBody>
            <a:bodyPr wrap="square" lIns="0" tIns="0" rIns="0" bIns="0" rtlCol="0"/>
            <a:lstStyle/>
            <a:p>
              <a:endParaRPr sz="3567"/>
            </a:p>
          </p:txBody>
        </p:sp>
        <p:pic>
          <p:nvPicPr>
            <p:cNvPr id="28" name="object 2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58648" y="2065466"/>
              <a:ext cx="68055" cy="68055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1990592" y="1793244"/>
              <a:ext cx="68580" cy="68580"/>
            </a:xfrm>
            <a:custGeom>
              <a:avLst/>
              <a:gdLst/>
              <a:ahLst/>
              <a:cxnLst/>
              <a:rect l="l" t="t" r="r" b="b"/>
              <a:pathLst>
                <a:path w="68580" h="68580">
                  <a:moveTo>
                    <a:pt x="34028" y="0"/>
                  </a:moveTo>
                  <a:lnTo>
                    <a:pt x="21223" y="2491"/>
                  </a:lnTo>
                  <a:lnTo>
                    <a:pt x="9966" y="9966"/>
                  </a:lnTo>
                  <a:lnTo>
                    <a:pt x="2491" y="21222"/>
                  </a:lnTo>
                  <a:lnTo>
                    <a:pt x="0" y="34027"/>
                  </a:lnTo>
                  <a:lnTo>
                    <a:pt x="2491" y="46832"/>
                  </a:lnTo>
                  <a:lnTo>
                    <a:pt x="9966" y="58089"/>
                  </a:lnTo>
                  <a:lnTo>
                    <a:pt x="21223" y="65563"/>
                  </a:lnTo>
                  <a:lnTo>
                    <a:pt x="34028" y="68055"/>
                  </a:lnTo>
                  <a:lnTo>
                    <a:pt x="46832" y="65563"/>
                  </a:lnTo>
                  <a:lnTo>
                    <a:pt x="58089" y="58089"/>
                  </a:lnTo>
                  <a:lnTo>
                    <a:pt x="65563" y="46832"/>
                  </a:lnTo>
                  <a:lnTo>
                    <a:pt x="68055" y="34027"/>
                  </a:lnTo>
                  <a:lnTo>
                    <a:pt x="65563" y="21222"/>
                  </a:lnTo>
                  <a:lnTo>
                    <a:pt x="58089" y="9966"/>
                  </a:lnTo>
                  <a:lnTo>
                    <a:pt x="46832" y="2491"/>
                  </a:lnTo>
                  <a:lnTo>
                    <a:pt x="34028" y="0"/>
                  </a:lnTo>
                  <a:close/>
                </a:path>
              </a:pathLst>
            </a:custGeom>
            <a:solidFill>
              <a:srgbClr val="439699"/>
            </a:solidFill>
          </p:spPr>
          <p:txBody>
            <a:bodyPr wrap="square" lIns="0" tIns="0" rIns="0" bIns="0" rtlCol="0"/>
            <a:lstStyle/>
            <a:p>
              <a:endParaRPr sz="3567"/>
            </a:p>
          </p:txBody>
        </p:sp>
        <p:pic>
          <p:nvPicPr>
            <p:cNvPr id="30" name="object 3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94759" y="1793244"/>
              <a:ext cx="68055" cy="68055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2058648" y="1861300"/>
              <a:ext cx="68580" cy="68580"/>
            </a:xfrm>
            <a:custGeom>
              <a:avLst/>
              <a:gdLst/>
              <a:ahLst/>
              <a:cxnLst/>
              <a:rect l="l" t="t" r="r" b="b"/>
              <a:pathLst>
                <a:path w="68580" h="68580">
                  <a:moveTo>
                    <a:pt x="34027" y="0"/>
                  </a:moveTo>
                  <a:lnTo>
                    <a:pt x="21222" y="2491"/>
                  </a:lnTo>
                  <a:lnTo>
                    <a:pt x="9966" y="9966"/>
                  </a:lnTo>
                  <a:lnTo>
                    <a:pt x="2491" y="21222"/>
                  </a:lnTo>
                  <a:lnTo>
                    <a:pt x="0" y="34027"/>
                  </a:lnTo>
                  <a:lnTo>
                    <a:pt x="2491" y="46832"/>
                  </a:lnTo>
                  <a:lnTo>
                    <a:pt x="9966" y="58089"/>
                  </a:lnTo>
                  <a:lnTo>
                    <a:pt x="21222" y="65563"/>
                  </a:lnTo>
                  <a:lnTo>
                    <a:pt x="34027" y="68055"/>
                  </a:lnTo>
                  <a:lnTo>
                    <a:pt x="46831" y="65563"/>
                  </a:lnTo>
                  <a:lnTo>
                    <a:pt x="58088" y="58089"/>
                  </a:lnTo>
                  <a:lnTo>
                    <a:pt x="65563" y="46832"/>
                  </a:lnTo>
                  <a:lnTo>
                    <a:pt x="68055" y="34027"/>
                  </a:lnTo>
                  <a:lnTo>
                    <a:pt x="65563" y="21222"/>
                  </a:lnTo>
                  <a:lnTo>
                    <a:pt x="58088" y="9966"/>
                  </a:lnTo>
                  <a:lnTo>
                    <a:pt x="46831" y="2491"/>
                  </a:lnTo>
                  <a:lnTo>
                    <a:pt x="34027" y="0"/>
                  </a:lnTo>
                  <a:close/>
                </a:path>
              </a:pathLst>
            </a:custGeom>
            <a:solidFill>
              <a:srgbClr val="439699"/>
            </a:solidFill>
          </p:spPr>
          <p:txBody>
            <a:bodyPr wrap="square" lIns="0" tIns="0" rIns="0" bIns="0" rtlCol="0"/>
            <a:lstStyle/>
            <a:p>
              <a:endParaRPr sz="3567"/>
            </a:p>
          </p:txBody>
        </p:sp>
        <p:pic>
          <p:nvPicPr>
            <p:cNvPr id="32" name="object 3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42953" y="2065466"/>
              <a:ext cx="68055" cy="68055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70176" y="2160744"/>
              <a:ext cx="68055" cy="68055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05731" y="1997411"/>
              <a:ext cx="68055" cy="68055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405731" y="2119910"/>
              <a:ext cx="68055" cy="68055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541842" y="2051855"/>
              <a:ext cx="68055" cy="68055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269620" y="2324077"/>
              <a:ext cx="68055" cy="68055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47120" y="2296855"/>
              <a:ext cx="68055" cy="68055"/>
            </a:xfrm>
            <a:prstGeom prst="rect">
              <a:avLst/>
            </a:prstGeom>
          </p:spPr>
        </p:pic>
      </p:grpSp>
      <p:sp>
        <p:nvSpPr>
          <p:cNvPr id="39" name="object 39"/>
          <p:cNvSpPr txBox="1"/>
          <p:nvPr/>
        </p:nvSpPr>
        <p:spPr>
          <a:xfrm>
            <a:off x="5034959" y="5265355"/>
            <a:ext cx="2117801" cy="268055"/>
          </a:xfrm>
          <a:prstGeom prst="rect">
            <a:avLst/>
          </a:prstGeom>
        </p:spPr>
        <p:txBody>
          <a:bodyPr vert="horz" wrap="square" lIns="0" tIns="23909" rIns="0" bIns="0" rtlCol="0">
            <a:spAutoFit/>
          </a:bodyPr>
          <a:lstStyle/>
          <a:p>
            <a:pPr marL="25168">
              <a:spcBef>
                <a:spcPts val="188"/>
              </a:spcBef>
            </a:pPr>
            <a:r>
              <a:rPr sz="1585" b="1" spc="-59" dirty="0">
                <a:solidFill>
                  <a:srgbClr val="22373A"/>
                </a:solidFill>
                <a:latin typeface="Arial"/>
                <a:cs typeface="Arial"/>
              </a:rPr>
              <a:t>separate</a:t>
            </a:r>
            <a:r>
              <a:rPr sz="1585" spc="-59" dirty="0">
                <a:solidFill>
                  <a:srgbClr val="22373A"/>
                </a:solidFill>
                <a:latin typeface="Microsoft Sans Serif"/>
                <a:cs typeface="Microsoft Sans Serif"/>
              </a:rPr>
              <a:t>:</a:t>
            </a:r>
            <a:r>
              <a:rPr sz="1585" spc="268" dirty="0">
                <a:solidFill>
                  <a:srgbClr val="22373A"/>
                </a:solidFill>
                <a:latin typeface="Microsoft Sans Serif"/>
                <a:cs typeface="Microsoft Sans Serif"/>
              </a:rPr>
              <a:t> </a:t>
            </a:r>
            <a:r>
              <a:rPr sz="1585" i="1" spc="238" dirty="0">
                <a:solidFill>
                  <a:srgbClr val="22373A"/>
                </a:solidFill>
                <a:latin typeface="Arial"/>
                <a:cs typeface="Arial"/>
              </a:rPr>
              <a:t>{</a:t>
            </a:r>
            <a:r>
              <a:rPr sz="1585" i="1" spc="238" dirty="0">
                <a:solidFill>
                  <a:srgbClr val="22373A"/>
                </a:solidFill>
                <a:latin typeface="Trebuchet MS"/>
                <a:cs typeface="Trebuchet MS"/>
              </a:rPr>
              <a:t>x</a:t>
            </a:r>
            <a:r>
              <a:rPr sz="1585" i="1" spc="238" dirty="0">
                <a:solidFill>
                  <a:srgbClr val="22373A"/>
                </a:solidFill>
                <a:latin typeface="Arial"/>
                <a:cs typeface="Arial"/>
              </a:rPr>
              <a:t>}</a:t>
            </a:r>
            <a:r>
              <a:rPr sz="1585" i="1" spc="89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585" spc="30" dirty="0">
                <a:solidFill>
                  <a:srgbClr val="22373A"/>
                </a:solidFill>
                <a:latin typeface="Microsoft Sans Serif"/>
                <a:cs typeface="Microsoft Sans Serif"/>
              </a:rPr>
              <a:t>into</a:t>
            </a:r>
            <a:r>
              <a:rPr sz="1585" spc="109" dirty="0">
                <a:solidFill>
                  <a:srgbClr val="22373A"/>
                </a:solidFill>
                <a:latin typeface="Microsoft Sans Serif"/>
                <a:cs typeface="Microsoft Sans Serif"/>
              </a:rPr>
              <a:t> </a:t>
            </a:r>
            <a:r>
              <a:rPr sz="1585" spc="-69" dirty="0">
                <a:solidFill>
                  <a:srgbClr val="22373A"/>
                </a:solidFill>
                <a:latin typeface="Microsoft Sans Serif"/>
                <a:cs typeface="Microsoft Sans Serif"/>
              </a:rPr>
              <a:t>sets</a:t>
            </a:r>
            <a:endParaRPr sz="1585" dirty="0">
              <a:latin typeface="Microsoft Sans Serif"/>
              <a:cs typeface="Microsoft Sans Serif"/>
            </a:endParaRPr>
          </a:p>
        </p:txBody>
      </p:sp>
      <p:pic>
        <p:nvPicPr>
          <p:cNvPr id="40" name="object 4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648723" y="3362221"/>
            <a:ext cx="2080254" cy="1758618"/>
          </a:xfrm>
          <a:prstGeom prst="rect">
            <a:avLst/>
          </a:prstGeom>
        </p:spPr>
      </p:pic>
      <p:sp>
        <p:nvSpPr>
          <p:cNvPr id="44" name="object 41">
            <a:extLst>
              <a:ext uri="{FF2B5EF4-FFF2-40B4-BE49-F238E27FC236}">
                <a16:creationId xmlns:a16="http://schemas.microsoft.com/office/drawing/2014/main" id="{340B1732-91F6-4232-9C26-B749B95E506A}"/>
              </a:ext>
            </a:extLst>
          </p:cNvPr>
          <p:cNvSpPr txBox="1"/>
          <p:nvPr/>
        </p:nvSpPr>
        <p:spPr>
          <a:xfrm>
            <a:off x="7555585" y="5265354"/>
            <a:ext cx="2358145" cy="268055"/>
          </a:xfrm>
          <a:prstGeom prst="rect">
            <a:avLst/>
          </a:prstGeom>
        </p:spPr>
        <p:txBody>
          <a:bodyPr vert="horz" wrap="square" lIns="0" tIns="23909" rIns="0" bIns="0" rtlCol="0">
            <a:spAutoFit/>
          </a:bodyPr>
          <a:lstStyle/>
          <a:p>
            <a:pPr marL="25168">
              <a:spcBef>
                <a:spcPts val="188"/>
              </a:spcBef>
            </a:pPr>
            <a:r>
              <a:rPr sz="1585" b="1" spc="-20" dirty="0">
                <a:solidFill>
                  <a:srgbClr val="22373A"/>
                </a:solidFill>
                <a:latin typeface="Arial"/>
                <a:cs typeface="Arial"/>
              </a:rPr>
              <a:t>output</a:t>
            </a:r>
            <a:r>
              <a:rPr sz="1585" spc="-20" dirty="0">
                <a:solidFill>
                  <a:srgbClr val="22373A"/>
                </a:solidFill>
                <a:latin typeface="Microsoft Sans Serif"/>
                <a:cs typeface="Microsoft Sans Serif"/>
              </a:rPr>
              <a:t>:</a:t>
            </a:r>
            <a:r>
              <a:rPr sz="1585" spc="287" dirty="0">
                <a:solidFill>
                  <a:srgbClr val="22373A"/>
                </a:solidFill>
                <a:latin typeface="Microsoft Sans Serif"/>
                <a:cs typeface="Microsoft Sans Serif"/>
              </a:rPr>
              <a:t> </a:t>
            </a:r>
            <a:r>
              <a:rPr sz="1585" spc="-20" dirty="0">
                <a:solidFill>
                  <a:srgbClr val="22373A"/>
                </a:solidFill>
                <a:latin typeface="Microsoft Sans Serif"/>
                <a:cs typeface="Microsoft Sans Serif"/>
              </a:rPr>
              <a:t>cluster</a:t>
            </a:r>
            <a:r>
              <a:rPr sz="1585" spc="119" dirty="0">
                <a:solidFill>
                  <a:srgbClr val="22373A"/>
                </a:solidFill>
                <a:latin typeface="Microsoft Sans Serif"/>
                <a:cs typeface="Microsoft Sans Serif"/>
              </a:rPr>
              <a:t> </a:t>
            </a:r>
            <a:r>
              <a:rPr sz="1585" spc="-50" dirty="0">
                <a:solidFill>
                  <a:srgbClr val="22373A"/>
                </a:solidFill>
                <a:latin typeface="Microsoft Sans Serif"/>
                <a:cs typeface="Microsoft Sans Serif"/>
              </a:rPr>
              <a:t>labels</a:t>
            </a:r>
            <a:r>
              <a:rPr sz="1585" spc="119" dirty="0">
                <a:solidFill>
                  <a:srgbClr val="22373A"/>
                </a:solidFill>
                <a:latin typeface="Microsoft Sans Serif"/>
                <a:cs typeface="Microsoft Sans Serif"/>
              </a:rPr>
              <a:t> </a:t>
            </a:r>
            <a:r>
              <a:rPr sz="1585" i="1" spc="238" dirty="0">
                <a:solidFill>
                  <a:srgbClr val="22373A"/>
                </a:solidFill>
                <a:latin typeface="Arial"/>
                <a:cs typeface="Arial"/>
              </a:rPr>
              <a:t>{</a:t>
            </a:r>
            <a:r>
              <a:rPr sz="1585" i="1" spc="238" dirty="0">
                <a:solidFill>
                  <a:srgbClr val="22373A"/>
                </a:solidFill>
                <a:latin typeface="Trebuchet MS"/>
                <a:cs typeface="Trebuchet MS"/>
              </a:rPr>
              <a:t>z</a:t>
            </a:r>
            <a:r>
              <a:rPr sz="1585" i="1" spc="238" dirty="0">
                <a:solidFill>
                  <a:srgbClr val="22373A"/>
                </a:solidFill>
                <a:latin typeface="Arial"/>
                <a:cs typeface="Arial"/>
              </a:rPr>
              <a:t>}</a:t>
            </a:r>
            <a:endParaRPr sz="1585" dirty="0">
              <a:latin typeface="Arial"/>
              <a:cs typeface="Arial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30C4B25-8FDC-4019-AA77-2062842D01A2}"/>
              </a:ext>
            </a:extLst>
          </p:cNvPr>
          <p:cNvSpPr txBox="1"/>
          <p:nvPr/>
        </p:nvSpPr>
        <p:spPr>
          <a:xfrm>
            <a:off x="642914" y="6006461"/>
            <a:ext cx="11440064" cy="4794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685289" marR="5080" indent="-1673225">
              <a:lnSpc>
                <a:spcPct val="114599"/>
              </a:lnSpc>
              <a:spcBef>
                <a:spcPts val="935"/>
              </a:spcBef>
            </a:pPr>
            <a:r>
              <a:rPr lang="en-US" sz="2400" spc="-75" dirty="0">
                <a:solidFill>
                  <a:srgbClr val="EB801A"/>
                </a:solidFill>
                <a:latin typeface="Microsoft Sans Serif"/>
                <a:cs typeface="Microsoft Sans Serif"/>
              </a:rPr>
              <a:t>Course</a:t>
            </a:r>
            <a:r>
              <a:rPr lang="en-US" sz="2400" spc="65" dirty="0">
                <a:solidFill>
                  <a:srgbClr val="EB801A"/>
                </a:solidFill>
                <a:latin typeface="Microsoft Sans Serif"/>
                <a:cs typeface="Microsoft Sans Serif"/>
              </a:rPr>
              <a:t> </a:t>
            </a:r>
            <a:r>
              <a:rPr lang="en-US" sz="2400" spc="-65" dirty="0">
                <a:solidFill>
                  <a:srgbClr val="EB801A"/>
                </a:solidFill>
                <a:latin typeface="Microsoft Sans Serif"/>
                <a:cs typeface="Microsoft Sans Serif"/>
              </a:rPr>
              <a:t>Covers:</a:t>
            </a:r>
            <a:r>
              <a:rPr lang="en-US" sz="2400" spc="-15" dirty="0">
                <a:solidFill>
                  <a:srgbClr val="EB801A"/>
                </a:solidFill>
                <a:latin typeface="Microsoft Sans Serif"/>
                <a:cs typeface="Microsoft Sans Serif"/>
              </a:rPr>
              <a:t> </a:t>
            </a:r>
            <a:r>
              <a:rPr lang="en-US" sz="2400" spc="-50" dirty="0">
                <a:solidFill>
                  <a:srgbClr val="22373A"/>
                </a:solidFill>
                <a:latin typeface="Microsoft Sans Serif"/>
                <a:cs typeface="Microsoft Sans Serif"/>
              </a:rPr>
              <a:t>K-means,</a:t>
            </a:r>
            <a:r>
              <a:rPr lang="en-US" sz="2400" spc="70" dirty="0">
                <a:solidFill>
                  <a:srgbClr val="22373A"/>
                </a:solidFill>
                <a:latin typeface="Microsoft Sans Serif"/>
                <a:cs typeface="Microsoft Sans Serif"/>
              </a:rPr>
              <a:t> </a:t>
            </a:r>
            <a:r>
              <a:rPr lang="en-US" sz="2400" dirty="0">
                <a:solidFill>
                  <a:srgbClr val="22373A"/>
                </a:solidFill>
                <a:latin typeface="Microsoft Sans Serif"/>
                <a:cs typeface="Microsoft Sans Serif"/>
              </a:rPr>
              <a:t>K-means++,</a:t>
            </a:r>
            <a:r>
              <a:rPr lang="en-US" sz="2400" spc="65" dirty="0">
                <a:solidFill>
                  <a:srgbClr val="22373A"/>
                </a:solidFill>
                <a:latin typeface="Microsoft Sans Serif"/>
                <a:cs typeface="Microsoft Sans Serif"/>
              </a:rPr>
              <a:t> </a:t>
            </a:r>
            <a:r>
              <a:rPr lang="en-US" sz="2400" spc="-80" dirty="0">
                <a:solidFill>
                  <a:srgbClr val="22373A"/>
                </a:solidFill>
                <a:latin typeface="Microsoft Sans Serif"/>
                <a:cs typeface="Microsoft Sans Serif"/>
              </a:rPr>
              <a:t>Gaussian</a:t>
            </a:r>
            <a:r>
              <a:rPr lang="en-US" sz="2400" spc="70" dirty="0">
                <a:solidFill>
                  <a:srgbClr val="22373A"/>
                </a:solidFill>
                <a:latin typeface="Microsoft Sans Serif"/>
                <a:cs typeface="Microsoft Sans Serif"/>
              </a:rPr>
              <a:t> </a:t>
            </a:r>
            <a:r>
              <a:rPr lang="en-US" sz="2400" spc="-10" dirty="0">
                <a:solidFill>
                  <a:srgbClr val="22373A"/>
                </a:solidFill>
                <a:latin typeface="Microsoft Sans Serif"/>
                <a:cs typeface="Microsoft Sans Serif"/>
              </a:rPr>
              <a:t>Mixture</a:t>
            </a:r>
            <a:r>
              <a:rPr lang="en-US" sz="2400" spc="70" dirty="0">
                <a:solidFill>
                  <a:srgbClr val="22373A"/>
                </a:solidFill>
                <a:latin typeface="Microsoft Sans Serif"/>
                <a:cs typeface="Microsoft Sans Serif"/>
              </a:rPr>
              <a:t> </a:t>
            </a:r>
            <a:r>
              <a:rPr lang="en-US" sz="2400" spc="-30" dirty="0">
                <a:solidFill>
                  <a:srgbClr val="22373A"/>
                </a:solidFill>
                <a:latin typeface="Microsoft Sans Serif"/>
                <a:cs typeface="Microsoft Sans Serif"/>
              </a:rPr>
              <a:t>Model</a:t>
            </a:r>
            <a:r>
              <a:rPr lang="en-US" sz="2400" spc="65" dirty="0">
                <a:solidFill>
                  <a:srgbClr val="22373A"/>
                </a:solidFill>
                <a:latin typeface="Microsoft Sans Serif"/>
                <a:cs typeface="Microsoft Sans Serif"/>
              </a:rPr>
              <a:t> </a:t>
            </a:r>
            <a:r>
              <a:rPr lang="en-US" sz="2400" spc="10" dirty="0">
                <a:solidFill>
                  <a:srgbClr val="22373A"/>
                </a:solidFill>
                <a:latin typeface="Microsoft Sans Serif"/>
                <a:cs typeface="Microsoft Sans Serif"/>
              </a:rPr>
              <a:t>(GMM) </a:t>
            </a:r>
            <a:r>
              <a:rPr lang="en-US" sz="2400" spc="-254" dirty="0">
                <a:solidFill>
                  <a:srgbClr val="22373A"/>
                </a:solidFill>
                <a:latin typeface="Microsoft Sans Serif"/>
                <a:cs typeface="Microsoft Sans Serif"/>
              </a:rPr>
              <a:t> </a:t>
            </a:r>
            <a:r>
              <a:rPr lang="en-US" sz="2400" spc="-35" dirty="0">
                <a:solidFill>
                  <a:srgbClr val="22373A"/>
                </a:solidFill>
                <a:latin typeface="Microsoft Sans Serif"/>
                <a:cs typeface="Microsoft Sans Serif"/>
              </a:rPr>
              <a:t>clustering</a:t>
            </a:r>
            <a:endParaRPr lang="en-US" sz="2400" dirty="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0" grpId="0"/>
      <p:bldP spid="39" grpId="0"/>
      <p:bldP spid="44" grpId="0"/>
      <p:bldP spid="4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8039" y="46311"/>
            <a:ext cx="10598726" cy="701251"/>
          </a:xfrm>
          <a:prstGeom prst="rect">
            <a:avLst/>
          </a:prstGeom>
        </p:spPr>
        <p:txBody>
          <a:bodyPr vert="horz" wrap="square" lIns="0" tIns="23909" rIns="0" bIns="0" rtlCol="0">
            <a:spAutoFit/>
          </a:bodyPr>
          <a:lstStyle/>
          <a:p>
            <a:pPr marL="25168">
              <a:spcBef>
                <a:spcPts val="188"/>
              </a:spcBef>
            </a:pPr>
            <a:r>
              <a:rPr lang="en-US" sz="4400" spc="-109" dirty="0">
                <a:solidFill>
                  <a:srgbClr val="C00000"/>
                </a:solidFill>
                <a:latin typeface="Berlin Sans FB Demi" panose="020E0802020502020306" pitchFamily="34" charset="0"/>
                <a:ea typeface="+mj-ea"/>
                <a:cs typeface="Arial" panose="020B0604020202020204" pitchFamily="34" charset="0"/>
              </a:rPr>
              <a:t>Task 4: Embedding or representation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246612" y="1013348"/>
            <a:ext cx="7865937" cy="494984"/>
          </a:xfrm>
          <a:prstGeom prst="rect">
            <a:avLst/>
          </a:prstGeom>
          <a:ln w="5054">
            <a:solidFill>
              <a:srgbClr val="22373A"/>
            </a:solidFill>
          </a:ln>
        </p:spPr>
        <p:txBody>
          <a:bodyPr vert="horz" wrap="square" lIns="0" tIns="2517" rIns="0" bIns="0" rtlCol="0">
            <a:spAutoFit/>
          </a:bodyPr>
          <a:lstStyle/>
          <a:p>
            <a:pPr algn="ctr">
              <a:spcBef>
                <a:spcPts val="20"/>
              </a:spcBef>
            </a:pPr>
            <a:r>
              <a:rPr sz="3200" i="1" spc="-99" dirty="0">
                <a:solidFill>
                  <a:srgbClr val="22373A"/>
                </a:solidFill>
                <a:latin typeface="Arial"/>
                <a:cs typeface="Arial"/>
              </a:rPr>
              <a:t>How</a:t>
            </a:r>
            <a:r>
              <a:rPr sz="3200" i="1" spc="89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3200" i="1" spc="20" dirty="0">
                <a:solidFill>
                  <a:srgbClr val="22373A"/>
                </a:solidFill>
                <a:latin typeface="Arial"/>
                <a:cs typeface="Arial"/>
              </a:rPr>
              <a:t>to</a:t>
            </a:r>
            <a:r>
              <a:rPr sz="3200" i="1" spc="89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3200" i="1" spc="-129" dirty="0">
                <a:solidFill>
                  <a:srgbClr val="22373A"/>
                </a:solidFill>
                <a:latin typeface="Arial"/>
                <a:cs typeface="Arial"/>
              </a:rPr>
              <a:t>reduce</a:t>
            </a:r>
            <a:r>
              <a:rPr sz="3200" i="1" spc="89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3200" i="1" spc="-149" dirty="0">
                <a:solidFill>
                  <a:srgbClr val="22373A"/>
                </a:solidFill>
                <a:latin typeface="Arial"/>
                <a:cs typeface="Arial"/>
              </a:rPr>
              <a:t>size</a:t>
            </a:r>
            <a:r>
              <a:rPr sz="3200" i="1" spc="99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3200" i="1" spc="-40" dirty="0">
                <a:solidFill>
                  <a:srgbClr val="22373A"/>
                </a:solidFill>
                <a:latin typeface="Arial"/>
                <a:cs typeface="Arial"/>
              </a:rPr>
              <a:t>of</a:t>
            </a:r>
            <a:r>
              <a:rPr sz="3200" i="1" spc="89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3200" i="1" spc="-89" dirty="0">
                <a:solidFill>
                  <a:srgbClr val="22373A"/>
                </a:solidFill>
                <a:latin typeface="Arial"/>
                <a:cs typeface="Arial"/>
              </a:rPr>
              <a:t>dataset?</a:t>
            </a:r>
            <a:endParaRPr sz="3200" dirty="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035848" y="1708856"/>
            <a:ext cx="1808245" cy="1370342"/>
          </a:xfrm>
          <a:custGeom>
            <a:avLst/>
            <a:gdLst/>
            <a:ahLst/>
            <a:cxnLst/>
            <a:rect l="l" t="t" r="r" b="b"/>
            <a:pathLst>
              <a:path w="912494" h="691515">
                <a:moveTo>
                  <a:pt x="765389" y="0"/>
                </a:moveTo>
                <a:lnTo>
                  <a:pt x="147139" y="0"/>
                </a:lnTo>
                <a:lnTo>
                  <a:pt x="118775" y="112"/>
                </a:lnTo>
                <a:lnTo>
                  <a:pt x="77554" y="3030"/>
                </a:lnTo>
                <a:lnTo>
                  <a:pt x="27843" y="27955"/>
                </a:lnTo>
                <a:lnTo>
                  <a:pt x="7071" y="60560"/>
                </a:lnTo>
                <a:lnTo>
                  <a:pt x="0" y="118612"/>
                </a:lnTo>
                <a:lnTo>
                  <a:pt x="9" y="572864"/>
                </a:lnTo>
                <a:lnTo>
                  <a:pt x="2920" y="613820"/>
                </a:lnTo>
                <a:lnTo>
                  <a:pt x="27843" y="663521"/>
                </a:lnTo>
                <a:lnTo>
                  <a:pt x="60448" y="684292"/>
                </a:lnTo>
                <a:lnTo>
                  <a:pt x="118500" y="691364"/>
                </a:lnTo>
                <a:lnTo>
                  <a:pt x="146487" y="691476"/>
                </a:lnTo>
                <a:lnTo>
                  <a:pt x="764737" y="691476"/>
                </a:lnTo>
                <a:lnTo>
                  <a:pt x="815587" y="690578"/>
                </a:lnTo>
                <a:lnTo>
                  <a:pt x="868963" y="675632"/>
                </a:lnTo>
                <a:lnTo>
                  <a:pt x="896143" y="648452"/>
                </a:lnTo>
                <a:lnTo>
                  <a:pt x="911093" y="595075"/>
                </a:lnTo>
                <a:lnTo>
                  <a:pt x="911876" y="572864"/>
                </a:lnTo>
                <a:lnTo>
                  <a:pt x="911866" y="118612"/>
                </a:lnTo>
                <a:lnTo>
                  <a:pt x="908955" y="77657"/>
                </a:lnTo>
                <a:lnTo>
                  <a:pt x="884033" y="27955"/>
                </a:lnTo>
                <a:lnTo>
                  <a:pt x="851428" y="7183"/>
                </a:lnTo>
                <a:lnTo>
                  <a:pt x="793376" y="112"/>
                </a:lnTo>
                <a:lnTo>
                  <a:pt x="765389" y="0"/>
                </a:lnTo>
                <a:close/>
              </a:path>
            </a:pathLst>
          </a:custGeom>
          <a:solidFill>
            <a:srgbClr val="3F969A"/>
          </a:solidFill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9" name="object 9"/>
          <p:cNvSpPr txBox="1"/>
          <p:nvPr/>
        </p:nvSpPr>
        <p:spPr>
          <a:xfrm>
            <a:off x="5370939" y="2206477"/>
            <a:ext cx="1141322" cy="334243"/>
          </a:xfrm>
          <a:prstGeom prst="rect">
            <a:avLst/>
          </a:prstGeom>
        </p:spPr>
        <p:txBody>
          <a:bodyPr vert="horz" wrap="square" lIns="0" tIns="28940" rIns="0" bIns="0" rtlCol="0">
            <a:spAutoFit/>
          </a:bodyPr>
          <a:lstStyle/>
          <a:p>
            <a:pPr marL="25168">
              <a:spcBef>
                <a:spcPts val="226"/>
              </a:spcBef>
            </a:pPr>
            <a:r>
              <a:rPr sz="1982" spc="-258" dirty="0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sz="1982" spc="-347" dirty="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sz="1982" spc="-268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982" spc="-436" dirty="0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sz="1982" spc="-277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1982" spc="-119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1982" spc="-268" dirty="0">
                <a:solidFill>
                  <a:srgbClr val="FFFFFF"/>
                </a:solidFill>
                <a:latin typeface="Verdana"/>
                <a:cs typeface="Verdana"/>
              </a:rPr>
              <a:t>hod</a:t>
            </a:r>
            <a:endParaRPr sz="1982">
              <a:latin typeface="Verdana"/>
              <a:cs typeface="Verdana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014092" y="1708856"/>
            <a:ext cx="1218081" cy="1370342"/>
          </a:xfrm>
          <a:custGeom>
            <a:avLst/>
            <a:gdLst/>
            <a:ahLst/>
            <a:cxnLst/>
            <a:rect l="l" t="t" r="r" b="b"/>
            <a:pathLst>
              <a:path w="614680" h="691515">
                <a:moveTo>
                  <a:pt x="8" y="115029"/>
                </a:moveTo>
                <a:lnTo>
                  <a:pt x="8" y="608005"/>
                </a:lnTo>
                <a:lnTo>
                  <a:pt x="8121" y="626374"/>
                </a:lnTo>
                <a:lnTo>
                  <a:pt x="67489" y="659185"/>
                </a:lnTo>
                <a:lnTo>
                  <a:pt x="115057" y="672368"/>
                </a:lnTo>
                <a:lnTo>
                  <a:pt x="172091" y="682564"/>
                </a:lnTo>
                <a:lnTo>
                  <a:pt x="236745" y="689143"/>
                </a:lnTo>
                <a:lnTo>
                  <a:pt x="307177" y="691476"/>
                </a:lnTo>
                <a:lnTo>
                  <a:pt x="377609" y="689143"/>
                </a:lnTo>
                <a:lnTo>
                  <a:pt x="442264" y="682564"/>
                </a:lnTo>
                <a:lnTo>
                  <a:pt x="499297" y="672368"/>
                </a:lnTo>
                <a:lnTo>
                  <a:pt x="546866" y="659185"/>
                </a:lnTo>
                <a:lnTo>
                  <a:pt x="583126" y="643643"/>
                </a:lnTo>
                <a:lnTo>
                  <a:pt x="614347" y="608005"/>
                </a:lnTo>
                <a:lnTo>
                  <a:pt x="614347" y="171489"/>
                </a:lnTo>
                <a:lnTo>
                  <a:pt x="307177" y="171489"/>
                </a:lnTo>
                <a:lnTo>
                  <a:pt x="238005" y="169592"/>
                </a:lnTo>
                <a:lnTo>
                  <a:pt x="173949" y="164165"/>
                </a:lnTo>
                <a:lnTo>
                  <a:pt x="116565" y="155601"/>
                </a:lnTo>
                <a:lnTo>
                  <a:pt x="67344" y="144272"/>
                </a:lnTo>
                <a:lnTo>
                  <a:pt x="28038" y="130639"/>
                </a:lnTo>
                <a:lnTo>
                  <a:pt x="8" y="115029"/>
                </a:lnTo>
                <a:close/>
              </a:path>
              <a:path w="614680" h="691515">
                <a:moveTo>
                  <a:pt x="614347" y="115029"/>
                </a:moveTo>
                <a:lnTo>
                  <a:pt x="546946" y="144295"/>
                </a:lnTo>
                <a:lnTo>
                  <a:pt x="497790" y="155601"/>
                </a:lnTo>
                <a:lnTo>
                  <a:pt x="440406" y="164165"/>
                </a:lnTo>
                <a:lnTo>
                  <a:pt x="376350" y="169592"/>
                </a:lnTo>
                <a:lnTo>
                  <a:pt x="307177" y="171489"/>
                </a:lnTo>
                <a:lnTo>
                  <a:pt x="614347" y="171489"/>
                </a:lnTo>
                <a:lnTo>
                  <a:pt x="614347" y="115029"/>
                </a:lnTo>
                <a:close/>
              </a:path>
              <a:path w="614680" h="691515">
                <a:moveTo>
                  <a:pt x="307177" y="0"/>
                </a:moveTo>
                <a:lnTo>
                  <a:pt x="248507" y="1446"/>
                </a:lnTo>
                <a:lnTo>
                  <a:pt x="191587" y="5787"/>
                </a:lnTo>
                <a:lnTo>
                  <a:pt x="138162" y="13027"/>
                </a:lnTo>
                <a:lnTo>
                  <a:pt x="89975" y="23168"/>
                </a:lnTo>
                <a:lnTo>
                  <a:pt x="39989" y="40048"/>
                </a:lnTo>
                <a:lnTo>
                  <a:pt x="0" y="79140"/>
                </a:lnTo>
                <a:lnTo>
                  <a:pt x="9997" y="99220"/>
                </a:lnTo>
                <a:lnTo>
                  <a:pt x="89975" y="135112"/>
                </a:lnTo>
                <a:lnTo>
                  <a:pt x="132519" y="144272"/>
                </a:lnTo>
                <a:lnTo>
                  <a:pt x="179355" y="151142"/>
                </a:lnTo>
                <a:lnTo>
                  <a:pt x="229258" y="155722"/>
                </a:lnTo>
                <a:lnTo>
                  <a:pt x="281000" y="158012"/>
                </a:lnTo>
                <a:lnTo>
                  <a:pt x="333355" y="158012"/>
                </a:lnTo>
                <a:lnTo>
                  <a:pt x="385097" y="155722"/>
                </a:lnTo>
                <a:lnTo>
                  <a:pt x="435000" y="151142"/>
                </a:lnTo>
                <a:lnTo>
                  <a:pt x="481836" y="144272"/>
                </a:lnTo>
                <a:lnTo>
                  <a:pt x="524380" y="135112"/>
                </a:lnTo>
                <a:lnTo>
                  <a:pt x="574367" y="118233"/>
                </a:lnTo>
                <a:lnTo>
                  <a:pt x="614356" y="79140"/>
                </a:lnTo>
                <a:lnTo>
                  <a:pt x="604359" y="59060"/>
                </a:lnTo>
                <a:lnTo>
                  <a:pt x="524380" y="23168"/>
                </a:lnTo>
                <a:lnTo>
                  <a:pt x="476191" y="13027"/>
                </a:lnTo>
                <a:lnTo>
                  <a:pt x="422765" y="5787"/>
                </a:lnTo>
                <a:lnTo>
                  <a:pt x="365845" y="1446"/>
                </a:lnTo>
                <a:lnTo>
                  <a:pt x="307177" y="0"/>
                </a:lnTo>
                <a:close/>
              </a:path>
            </a:pathLst>
          </a:custGeom>
          <a:solidFill>
            <a:srgbClr val="155359"/>
          </a:solidFill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11" name="object 11"/>
          <p:cNvSpPr txBox="1"/>
          <p:nvPr/>
        </p:nvSpPr>
        <p:spPr>
          <a:xfrm>
            <a:off x="3379484" y="2206477"/>
            <a:ext cx="489498" cy="334243"/>
          </a:xfrm>
          <a:prstGeom prst="rect">
            <a:avLst/>
          </a:prstGeom>
        </p:spPr>
        <p:txBody>
          <a:bodyPr vert="horz" wrap="square" lIns="0" tIns="28940" rIns="0" bIns="0" rtlCol="0">
            <a:spAutoFit/>
          </a:bodyPr>
          <a:lstStyle/>
          <a:p>
            <a:pPr marL="25168">
              <a:spcBef>
                <a:spcPts val="226"/>
              </a:spcBef>
            </a:pPr>
            <a:r>
              <a:rPr sz="1982" spc="-258" dirty="0">
                <a:solidFill>
                  <a:srgbClr val="FFFFFF"/>
                </a:solidFill>
                <a:latin typeface="Verdana"/>
                <a:cs typeface="Verdana"/>
              </a:rPr>
              <a:t>da</a:t>
            </a:r>
            <a:r>
              <a:rPr sz="1982" spc="-178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1982" spc="-287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endParaRPr sz="1982">
              <a:latin typeface="Verdana"/>
              <a:cs typeface="Verdana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7647185" y="1713528"/>
            <a:ext cx="1545252" cy="1361533"/>
          </a:xfrm>
          <a:custGeom>
            <a:avLst/>
            <a:gdLst/>
            <a:ahLst/>
            <a:cxnLst/>
            <a:rect l="l" t="t" r="r" b="b"/>
            <a:pathLst>
              <a:path w="779779" h="687069">
                <a:moveTo>
                  <a:pt x="389735" y="0"/>
                </a:moveTo>
                <a:lnTo>
                  <a:pt x="333056" y="45449"/>
                </a:lnTo>
                <a:lnTo>
                  <a:pt x="262755" y="18733"/>
                </a:lnTo>
                <a:lnTo>
                  <a:pt x="225839" y="77990"/>
                </a:lnTo>
                <a:lnTo>
                  <a:pt x="149534" y="72901"/>
                </a:lnTo>
                <a:lnTo>
                  <a:pt x="136382" y="139546"/>
                </a:lnTo>
                <a:lnTo>
                  <a:pt x="62344" y="156637"/>
                </a:lnTo>
                <a:lnTo>
                  <a:pt x="74380" y="223445"/>
                </a:lnTo>
                <a:lnTo>
                  <a:pt x="10631" y="260864"/>
                </a:lnTo>
                <a:lnTo>
                  <a:pt x="46552" y="320597"/>
                </a:lnTo>
                <a:lnTo>
                  <a:pt x="0" y="374289"/>
                </a:lnTo>
                <a:lnTo>
                  <a:pt x="55913" y="420474"/>
                </a:lnTo>
                <a:lnTo>
                  <a:pt x="31602" y="484619"/>
                </a:lnTo>
                <a:lnTo>
                  <a:pt x="101449" y="512251"/>
                </a:lnTo>
                <a:lnTo>
                  <a:pt x="102014" y="579900"/>
                </a:lnTo>
                <a:lnTo>
                  <a:pt x="178225" y="585985"/>
                </a:lnTo>
                <a:lnTo>
                  <a:pt x="203606" y="649806"/>
                </a:lnTo>
                <a:lnTo>
                  <a:pt x="277922" y="633683"/>
                </a:lnTo>
                <a:lnTo>
                  <a:pt x="325367" y="686761"/>
                </a:lnTo>
                <a:lnTo>
                  <a:pt x="389735" y="650179"/>
                </a:lnTo>
                <a:lnTo>
                  <a:pt x="454103" y="686761"/>
                </a:lnTo>
                <a:lnTo>
                  <a:pt x="501548" y="633683"/>
                </a:lnTo>
                <a:lnTo>
                  <a:pt x="575865" y="649806"/>
                </a:lnTo>
                <a:lnTo>
                  <a:pt x="601245" y="585985"/>
                </a:lnTo>
                <a:lnTo>
                  <a:pt x="677456" y="579900"/>
                </a:lnTo>
                <a:lnTo>
                  <a:pt x="678021" y="512251"/>
                </a:lnTo>
                <a:lnTo>
                  <a:pt x="747868" y="484619"/>
                </a:lnTo>
                <a:lnTo>
                  <a:pt x="723557" y="420474"/>
                </a:lnTo>
                <a:lnTo>
                  <a:pt x="779471" y="374289"/>
                </a:lnTo>
                <a:lnTo>
                  <a:pt x="732918" y="320597"/>
                </a:lnTo>
                <a:lnTo>
                  <a:pt x="768840" y="260864"/>
                </a:lnTo>
                <a:lnTo>
                  <a:pt x="705090" y="223445"/>
                </a:lnTo>
                <a:lnTo>
                  <a:pt x="717127" y="156637"/>
                </a:lnTo>
                <a:lnTo>
                  <a:pt x="643089" y="139546"/>
                </a:lnTo>
                <a:lnTo>
                  <a:pt x="629936" y="72901"/>
                </a:lnTo>
                <a:lnTo>
                  <a:pt x="553632" y="77990"/>
                </a:lnTo>
                <a:lnTo>
                  <a:pt x="516716" y="18733"/>
                </a:lnTo>
                <a:lnTo>
                  <a:pt x="446415" y="45449"/>
                </a:lnTo>
                <a:lnTo>
                  <a:pt x="389735" y="0"/>
                </a:lnTo>
                <a:close/>
              </a:path>
            </a:pathLst>
          </a:custGeom>
          <a:solidFill>
            <a:srgbClr val="84D2D7"/>
          </a:solidFill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13" name="object 13"/>
          <p:cNvSpPr txBox="1"/>
          <p:nvPr/>
        </p:nvSpPr>
        <p:spPr>
          <a:xfrm>
            <a:off x="7810012" y="2215612"/>
            <a:ext cx="1228148" cy="334243"/>
          </a:xfrm>
          <a:prstGeom prst="rect">
            <a:avLst/>
          </a:prstGeom>
        </p:spPr>
        <p:txBody>
          <a:bodyPr vert="horz" wrap="square" lIns="0" tIns="28940" rIns="0" bIns="0" rtlCol="0">
            <a:spAutoFit/>
          </a:bodyPr>
          <a:lstStyle/>
          <a:p>
            <a:pPr marL="25168">
              <a:spcBef>
                <a:spcPts val="226"/>
              </a:spcBef>
            </a:pPr>
            <a:r>
              <a:rPr sz="1982" spc="-40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1982" spc="-226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1982" spc="-159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1982" spc="-277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1982" spc="-40" dirty="0">
                <a:solidFill>
                  <a:srgbClr val="FFFFFF"/>
                </a:solidFill>
                <a:latin typeface="Verdana"/>
                <a:cs typeface="Verdana"/>
              </a:rPr>
              <a:t>lli</a:t>
            </a:r>
            <a:r>
              <a:rPr sz="1982" spc="-268" dirty="0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sz="1982" spc="-277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1982" spc="-218" dirty="0">
                <a:solidFill>
                  <a:srgbClr val="FFFFFF"/>
                </a:solidFill>
                <a:latin typeface="Verdana"/>
                <a:cs typeface="Verdana"/>
              </a:rPr>
              <a:t>nc</a:t>
            </a:r>
            <a:r>
              <a:rPr sz="1982" spc="-277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endParaRPr sz="1982">
              <a:latin typeface="Verdana"/>
              <a:cs typeface="Verdana"/>
            </a:endParaRPr>
          </a:p>
        </p:txBody>
      </p:sp>
      <p:pic>
        <p:nvPicPr>
          <p:cNvPr id="14" name="object 1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37540" y="3368684"/>
            <a:ext cx="1614350" cy="1956112"/>
          </a:xfrm>
          <a:prstGeom prst="rect">
            <a:avLst/>
          </a:prstGeom>
        </p:spPr>
      </p:pic>
      <p:grpSp>
        <p:nvGrpSpPr>
          <p:cNvPr id="15" name="object 15"/>
          <p:cNvGrpSpPr/>
          <p:nvPr/>
        </p:nvGrpSpPr>
        <p:grpSpPr>
          <a:xfrm>
            <a:off x="5041865" y="3618027"/>
            <a:ext cx="1791888" cy="1554061"/>
            <a:chOff x="1773102" y="1825763"/>
            <a:chExt cx="904240" cy="784225"/>
          </a:xfrm>
        </p:grpSpPr>
        <p:sp>
          <p:nvSpPr>
            <p:cNvPr id="16" name="object 16"/>
            <p:cNvSpPr/>
            <p:nvPr/>
          </p:nvSpPr>
          <p:spPr>
            <a:xfrm>
              <a:off x="1803239" y="1980540"/>
              <a:ext cx="798830" cy="621030"/>
            </a:xfrm>
            <a:custGeom>
              <a:avLst/>
              <a:gdLst/>
              <a:ahLst/>
              <a:cxnLst/>
              <a:rect l="l" t="t" r="r" b="b"/>
              <a:pathLst>
                <a:path w="798830" h="621030">
                  <a:moveTo>
                    <a:pt x="0" y="620627"/>
                  </a:moveTo>
                  <a:lnTo>
                    <a:pt x="791851" y="5252"/>
                  </a:lnTo>
                  <a:lnTo>
                    <a:pt x="798610" y="0"/>
                  </a:lnTo>
                </a:path>
              </a:pathLst>
            </a:custGeom>
            <a:ln w="17119">
              <a:solidFill>
                <a:srgbClr val="F28036"/>
              </a:solidFill>
            </a:ln>
          </p:spPr>
          <p:txBody>
            <a:bodyPr wrap="square" lIns="0" tIns="0" rIns="0" bIns="0" rtlCol="0"/>
            <a:lstStyle/>
            <a:p>
              <a:endParaRPr sz="3567"/>
            </a:p>
          </p:txBody>
        </p:sp>
        <p:sp>
          <p:nvSpPr>
            <p:cNvPr id="17" name="object 17"/>
            <p:cNvSpPr/>
            <p:nvPr/>
          </p:nvSpPr>
          <p:spPr>
            <a:xfrm>
              <a:off x="2573031" y="1941673"/>
              <a:ext cx="79375" cy="73025"/>
            </a:xfrm>
            <a:custGeom>
              <a:avLst/>
              <a:gdLst/>
              <a:ahLst/>
              <a:cxnLst/>
              <a:rect l="l" t="t" r="r" b="b"/>
              <a:pathLst>
                <a:path w="79375" h="73025">
                  <a:moveTo>
                    <a:pt x="78832" y="0"/>
                  </a:moveTo>
                  <a:lnTo>
                    <a:pt x="0" y="15733"/>
                  </a:lnTo>
                  <a:lnTo>
                    <a:pt x="44119" y="72505"/>
                  </a:lnTo>
                  <a:lnTo>
                    <a:pt x="78832" y="0"/>
                  </a:lnTo>
                  <a:close/>
                </a:path>
              </a:pathLst>
            </a:custGeom>
            <a:solidFill>
              <a:srgbClr val="F28036"/>
            </a:solidFill>
          </p:spPr>
          <p:txBody>
            <a:bodyPr wrap="square" lIns="0" tIns="0" rIns="0" bIns="0" rtlCol="0"/>
            <a:lstStyle/>
            <a:p>
              <a:endParaRPr sz="3567"/>
            </a:p>
          </p:txBody>
        </p:sp>
        <p:sp>
          <p:nvSpPr>
            <p:cNvPr id="18" name="object 18"/>
            <p:cNvSpPr/>
            <p:nvPr/>
          </p:nvSpPr>
          <p:spPr>
            <a:xfrm>
              <a:off x="1783293" y="1825763"/>
              <a:ext cx="0" cy="782320"/>
            </a:xfrm>
            <a:custGeom>
              <a:avLst/>
              <a:gdLst/>
              <a:ahLst/>
              <a:cxnLst/>
              <a:rect l="l" t="t" r="r" b="b"/>
              <a:pathLst>
                <a:path h="782319">
                  <a:moveTo>
                    <a:pt x="0" y="782088"/>
                  </a:moveTo>
                  <a:lnTo>
                    <a:pt x="0" y="0"/>
                  </a:lnTo>
                </a:path>
              </a:pathLst>
            </a:custGeom>
            <a:ln w="17119">
              <a:solidFill>
                <a:srgbClr val="195358"/>
              </a:solidFill>
            </a:ln>
          </p:spPr>
          <p:txBody>
            <a:bodyPr wrap="square" lIns="0" tIns="0" rIns="0" bIns="0" rtlCol="0"/>
            <a:lstStyle/>
            <a:p>
              <a:endParaRPr sz="3567"/>
            </a:p>
          </p:txBody>
        </p:sp>
        <p:sp>
          <p:nvSpPr>
            <p:cNvPr id="19" name="object 19"/>
            <p:cNvSpPr/>
            <p:nvPr/>
          </p:nvSpPr>
          <p:spPr>
            <a:xfrm>
              <a:off x="1773102" y="2596863"/>
              <a:ext cx="904240" cy="0"/>
            </a:xfrm>
            <a:custGeom>
              <a:avLst/>
              <a:gdLst/>
              <a:ahLst/>
              <a:cxnLst/>
              <a:rect l="l" t="t" r="r" b="b"/>
              <a:pathLst>
                <a:path w="904239">
                  <a:moveTo>
                    <a:pt x="0" y="0"/>
                  </a:moveTo>
                  <a:lnTo>
                    <a:pt x="904030" y="0"/>
                  </a:lnTo>
                </a:path>
              </a:pathLst>
            </a:custGeom>
            <a:ln w="17119">
              <a:solidFill>
                <a:srgbClr val="195358"/>
              </a:solidFill>
            </a:ln>
          </p:spPr>
          <p:txBody>
            <a:bodyPr wrap="square" lIns="0" tIns="0" rIns="0" bIns="0" rtlCol="0"/>
            <a:lstStyle/>
            <a:p>
              <a:endParaRPr sz="3567"/>
            </a:p>
          </p:txBody>
        </p:sp>
        <p:sp>
          <p:nvSpPr>
            <p:cNvPr id="20" name="object 20"/>
            <p:cNvSpPr/>
            <p:nvPr/>
          </p:nvSpPr>
          <p:spPr>
            <a:xfrm>
              <a:off x="1889709" y="2037511"/>
              <a:ext cx="577850" cy="459105"/>
            </a:xfrm>
            <a:custGeom>
              <a:avLst/>
              <a:gdLst/>
              <a:ahLst/>
              <a:cxnLst/>
              <a:rect l="l" t="t" r="r" b="b"/>
              <a:pathLst>
                <a:path w="577850" h="459105">
                  <a:moveTo>
                    <a:pt x="42799" y="437388"/>
                  </a:moveTo>
                  <a:lnTo>
                    <a:pt x="41236" y="429336"/>
                  </a:lnTo>
                  <a:lnTo>
                    <a:pt x="36525" y="422249"/>
                  </a:lnTo>
                  <a:lnTo>
                    <a:pt x="29451" y="417550"/>
                  </a:lnTo>
                  <a:lnTo>
                    <a:pt x="21399" y="415988"/>
                  </a:lnTo>
                  <a:lnTo>
                    <a:pt x="13347" y="417550"/>
                  </a:lnTo>
                  <a:lnTo>
                    <a:pt x="6273" y="422249"/>
                  </a:lnTo>
                  <a:lnTo>
                    <a:pt x="1562" y="429336"/>
                  </a:lnTo>
                  <a:lnTo>
                    <a:pt x="0" y="437388"/>
                  </a:lnTo>
                  <a:lnTo>
                    <a:pt x="1562" y="445439"/>
                  </a:lnTo>
                  <a:lnTo>
                    <a:pt x="6273" y="452513"/>
                  </a:lnTo>
                  <a:lnTo>
                    <a:pt x="13347" y="457212"/>
                  </a:lnTo>
                  <a:lnTo>
                    <a:pt x="21399" y="458787"/>
                  </a:lnTo>
                  <a:lnTo>
                    <a:pt x="29451" y="457212"/>
                  </a:lnTo>
                  <a:lnTo>
                    <a:pt x="36525" y="452513"/>
                  </a:lnTo>
                  <a:lnTo>
                    <a:pt x="41236" y="445439"/>
                  </a:lnTo>
                  <a:lnTo>
                    <a:pt x="42799" y="437388"/>
                  </a:lnTo>
                  <a:close/>
                </a:path>
                <a:path w="577850" h="459105">
                  <a:moveTo>
                    <a:pt x="134518" y="308279"/>
                  </a:moveTo>
                  <a:lnTo>
                    <a:pt x="132943" y="300228"/>
                  </a:lnTo>
                  <a:lnTo>
                    <a:pt x="128244" y="293154"/>
                  </a:lnTo>
                  <a:lnTo>
                    <a:pt x="121170" y="288455"/>
                  </a:lnTo>
                  <a:lnTo>
                    <a:pt x="113118" y="286880"/>
                  </a:lnTo>
                  <a:lnTo>
                    <a:pt x="105067" y="288455"/>
                  </a:lnTo>
                  <a:lnTo>
                    <a:pt x="97980" y="293154"/>
                  </a:lnTo>
                  <a:lnTo>
                    <a:pt x="93281" y="300228"/>
                  </a:lnTo>
                  <a:lnTo>
                    <a:pt x="91719" y="308279"/>
                  </a:lnTo>
                  <a:lnTo>
                    <a:pt x="93281" y="316331"/>
                  </a:lnTo>
                  <a:lnTo>
                    <a:pt x="97980" y="323418"/>
                  </a:lnTo>
                  <a:lnTo>
                    <a:pt x="105067" y="328117"/>
                  </a:lnTo>
                  <a:lnTo>
                    <a:pt x="113118" y="329679"/>
                  </a:lnTo>
                  <a:lnTo>
                    <a:pt x="121170" y="328117"/>
                  </a:lnTo>
                  <a:lnTo>
                    <a:pt x="128244" y="323418"/>
                  </a:lnTo>
                  <a:lnTo>
                    <a:pt x="132943" y="316331"/>
                  </a:lnTo>
                  <a:lnTo>
                    <a:pt x="134518" y="308279"/>
                  </a:lnTo>
                  <a:close/>
                </a:path>
                <a:path w="577850" h="459105">
                  <a:moveTo>
                    <a:pt x="188010" y="164846"/>
                  </a:moveTo>
                  <a:lnTo>
                    <a:pt x="186448" y="156781"/>
                  </a:lnTo>
                  <a:lnTo>
                    <a:pt x="181749" y="149707"/>
                  </a:lnTo>
                  <a:lnTo>
                    <a:pt x="174663" y="145008"/>
                  </a:lnTo>
                  <a:lnTo>
                    <a:pt x="166611" y="143446"/>
                  </a:lnTo>
                  <a:lnTo>
                    <a:pt x="158559" y="145008"/>
                  </a:lnTo>
                  <a:lnTo>
                    <a:pt x="151485" y="149707"/>
                  </a:lnTo>
                  <a:lnTo>
                    <a:pt x="146786" y="156781"/>
                  </a:lnTo>
                  <a:lnTo>
                    <a:pt x="145211" y="164846"/>
                  </a:lnTo>
                  <a:lnTo>
                    <a:pt x="146786" y="172897"/>
                  </a:lnTo>
                  <a:lnTo>
                    <a:pt x="151485" y="179971"/>
                  </a:lnTo>
                  <a:lnTo>
                    <a:pt x="158559" y="184670"/>
                  </a:lnTo>
                  <a:lnTo>
                    <a:pt x="166611" y="186232"/>
                  </a:lnTo>
                  <a:lnTo>
                    <a:pt x="174663" y="184670"/>
                  </a:lnTo>
                  <a:lnTo>
                    <a:pt x="181749" y="179971"/>
                  </a:lnTo>
                  <a:lnTo>
                    <a:pt x="186448" y="172897"/>
                  </a:lnTo>
                  <a:lnTo>
                    <a:pt x="188010" y="164846"/>
                  </a:lnTo>
                  <a:close/>
                </a:path>
                <a:path w="577850" h="459105">
                  <a:moveTo>
                    <a:pt x="210947" y="93116"/>
                  </a:moveTo>
                  <a:lnTo>
                    <a:pt x="209372" y="85064"/>
                  </a:lnTo>
                  <a:lnTo>
                    <a:pt x="204673" y="77990"/>
                  </a:lnTo>
                  <a:lnTo>
                    <a:pt x="197599" y="73291"/>
                  </a:lnTo>
                  <a:lnTo>
                    <a:pt x="189547" y="71716"/>
                  </a:lnTo>
                  <a:lnTo>
                    <a:pt x="181495" y="73291"/>
                  </a:lnTo>
                  <a:lnTo>
                    <a:pt x="174409" y="77990"/>
                  </a:lnTo>
                  <a:lnTo>
                    <a:pt x="169710" y="85064"/>
                  </a:lnTo>
                  <a:lnTo>
                    <a:pt x="168148" y="93116"/>
                  </a:lnTo>
                  <a:lnTo>
                    <a:pt x="169710" y="101168"/>
                  </a:lnTo>
                  <a:lnTo>
                    <a:pt x="174409" y="108254"/>
                  </a:lnTo>
                  <a:lnTo>
                    <a:pt x="181495" y="112953"/>
                  </a:lnTo>
                  <a:lnTo>
                    <a:pt x="189547" y="114515"/>
                  </a:lnTo>
                  <a:lnTo>
                    <a:pt x="197599" y="112953"/>
                  </a:lnTo>
                  <a:lnTo>
                    <a:pt x="204673" y="108254"/>
                  </a:lnTo>
                  <a:lnTo>
                    <a:pt x="209372" y="101168"/>
                  </a:lnTo>
                  <a:lnTo>
                    <a:pt x="210947" y="93116"/>
                  </a:lnTo>
                  <a:close/>
                </a:path>
                <a:path w="577850" h="459105">
                  <a:moveTo>
                    <a:pt x="272084" y="408698"/>
                  </a:moveTo>
                  <a:lnTo>
                    <a:pt x="270522" y="400646"/>
                  </a:lnTo>
                  <a:lnTo>
                    <a:pt x="265823" y="393560"/>
                  </a:lnTo>
                  <a:lnTo>
                    <a:pt x="258737" y="388861"/>
                  </a:lnTo>
                  <a:lnTo>
                    <a:pt x="250685" y="387299"/>
                  </a:lnTo>
                  <a:lnTo>
                    <a:pt x="242633" y="388861"/>
                  </a:lnTo>
                  <a:lnTo>
                    <a:pt x="235559" y="393560"/>
                  </a:lnTo>
                  <a:lnTo>
                    <a:pt x="230860" y="400646"/>
                  </a:lnTo>
                  <a:lnTo>
                    <a:pt x="229285" y="408698"/>
                  </a:lnTo>
                  <a:lnTo>
                    <a:pt x="230860" y="416750"/>
                  </a:lnTo>
                  <a:lnTo>
                    <a:pt x="235559" y="423824"/>
                  </a:lnTo>
                  <a:lnTo>
                    <a:pt x="242633" y="428523"/>
                  </a:lnTo>
                  <a:lnTo>
                    <a:pt x="250685" y="430098"/>
                  </a:lnTo>
                  <a:lnTo>
                    <a:pt x="258737" y="428523"/>
                  </a:lnTo>
                  <a:lnTo>
                    <a:pt x="265823" y="423824"/>
                  </a:lnTo>
                  <a:lnTo>
                    <a:pt x="270522" y="416750"/>
                  </a:lnTo>
                  <a:lnTo>
                    <a:pt x="272084" y="408698"/>
                  </a:lnTo>
                  <a:close/>
                </a:path>
                <a:path w="577850" h="459105">
                  <a:moveTo>
                    <a:pt x="279730" y="222211"/>
                  </a:moveTo>
                  <a:lnTo>
                    <a:pt x="278168" y="214160"/>
                  </a:lnTo>
                  <a:lnTo>
                    <a:pt x="273469" y="207086"/>
                  </a:lnTo>
                  <a:lnTo>
                    <a:pt x="266382" y="202387"/>
                  </a:lnTo>
                  <a:lnTo>
                    <a:pt x="258330" y="200825"/>
                  </a:lnTo>
                  <a:lnTo>
                    <a:pt x="250278" y="202387"/>
                  </a:lnTo>
                  <a:lnTo>
                    <a:pt x="243205" y="207086"/>
                  </a:lnTo>
                  <a:lnTo>
                    <a:pt x="238506" y="214160"/>
                  </a:lnTo>
                  <a:lnTo>
                    <a:pt x="236931" y="222211"/>
                  </a:lnTo>
                  <a:lnTo>
                    <a:pt x="238506" y="230276"/>
                  </a:lnTo>
                  <a:lnTo>
                    <a:pt x="243205" y="237350"/>
                  </a:lnTo>
                  <a:lnTo>
                    <a:pt x="250278" y="242049"/>
                  </a:lnTo>
                  <a:lnTo>
                    <a:pt x="258330" y="243611"/>
                  </a:lnTo>
                  <a:lnTo>
                    <a:pt x="266382" y="242049"/>
                  </a:lnTo>
                  <a:lnTo>
                    <a:pt x="273469" y="237350"/>
                  </a:lnTo>
                  <a:lnTo>
                    <a:pt x="278168" y="230276"/>
                  </a:lnTo>
                  <a:lnTo>
                    <a:pt x="279730" y="222211"/>
                  </a:lnTo>
                  <a:close/>
                </a:path>
                <a:path w="577850" h="459105">
                  <a:moveTo>
                    <a:pt x="340880" y="21399"/>
                  </a:moveTo>
                  <a:lnTo>
                    <a:pt x="339305" y="13347"/>
                  </a:lnTo>
                  <a:lnTo>
                    <a:pt x="334606" y="6261"/>
                  </a:lnTo>
                  <a:lnTo>
                    <a:pt x="327533" y="1562"/>
                  </a:lnTo>
                  <a:lnTo>
                    <a:pt x="319481" y="0"/>
                  </a:lnTo>
                  <a:lnTo>
                    <a:pt x="311429" y="1562"/>
                  </a:lnTo>
                  <a:lnTo>
                    <a:pt x="304342" y="6261"/>
                  </a:lnTo>
                  <a:lnTo>
                    <a:pt x="299643" y="13347"/>
                  </a:lnTo>
                  <a:lnTo>
                    <a:pt x="298081" y="21399"/>
                  </a:lnTo>
                  <a:lnTo>
                    <a:pt x="299643" y="29451"/>
                  </a:lnTo>
                  <a:lnTo>
                    <a:pt x="304342" y="36525"/>
                  </a:lnTo>
                  <a:lnTo>
                    <a:pt x="311429" y="41224"/>
                  </a:lnTo>
                  <a:lnTo>
                    <a:pt x="319481" y="42799"/>
                  </a:lnTo>
                  <a:lnTo>
                    <a:pt x="327533" y="41224"/>
                  </a:lnTo>
                  <a:lnTo>
                    <a:pt x="334606" y="36525"/>
                  </a:lnTo>
                  <a:lnTo>
                    <a:pt x="339305" y="29451"/>
                  </a:lnTo>
                  <a:lnTo>
                    <a:pt x="340880" y="21399"/>
                  </a:lnTo>
                  <a:close/>
                </a:path>
                <a:path w="577850" h="459105">
                  <a:moveTo>
                    <a:pt x="417309" y="93116"/>
                  </a:moveTo>
                  <a:lnTo>
                    <a:pt x="415734" y="85064"/>
                  </a:lnTo>
                  <a:lnTo>
                    <a:pt x="411035" y="77990"/>
                  </a:lnTo>
                  <a:lnTo>
                    <a:pt x="403961" y="73291"/>
                  </a:lnTo>
                  <a:lnTo>
                    <a:pt x="395909" y="71716"/>
                  </a:lnTo>
                  <a:lnTo>
                    <a:pt x="387858" y="73291"/>
                  </a:lnTo>
                  <a:lnTo>
                    <a:pt x="380771" y="77990"/>
                  </a:lnTo>
                  <a:lnTo>
                    <a:pt x="376072" y="85064"/>
                  </a:lnTo>
                  <a:lnTo>
                    <a:pt x="374510" y="93116"/>
                  </a:lnTo>
                  <a:lnTo>
                    <a:pt x="376072" y="101168"/>
                  </a:lnTo>
                  <a:lnTo>
                    <a:pt x="380771" y="108254"/>
                  </a:lnTo>
                  <a:lnTo>
                    <a:pt x="387858" y="112953"/>
                  </a:lnTo>
                  <a:lnTo>
                    <a:pt x="395909" y="114515"/>
                  </a:lnTo>
                  <a:lnTo>
                    <a:pt x="403961" y="112953"/>
                  </a:lnTo>
                  <a:lnTo>
                    <a:pt x="411035" y="108254"/>
                  </a:lnTo>
                  <a:lnTo>
                    <a:pt x="415734" y="101168"/>
                  </a:lnTo>
                  <a:lnTo>
                    <a:pt x="417309" y="93116"/>
                  </a:lnTo>
                  <a:close/>
                </a:path>
                <a:path w="577850" h="459105">
                  <a:moveTo>
                    <a:pt x="424954" y="222211"/>
                  </a:moveTo>
                  <a:lnTo>
                    <a:pt x="423379" y="214160"/>
                  </a:lnTo>
                  <a:lnTo>
                    <a:pt x="418680" y="207086"/>
                  </a:lnTo>
                  <a:lnTo>
                    <a:pt x="411607" y="202387"/>
                  </a:lnTo>
                  <a:lnTo>
                    <a:pt x="403555" y="200825"/>
                  </a:lnTo>
                  <a:lnTo>
                    <a:pt x="395503" y="202387"/>
                  </a:lnTo>
                  <a:lnTo>
                    <a:pt x="388416" y="207086"/>
                  </a:lnTo>
                  <a:lnTo>
                    <a:pt x="383717" y="214160"/>
                  </a:lnTo>
                  <a:lnTo>
                    <a:pt x="382155" y="222211"/>
                  </a:lnTo>
                  <a:lnTo>
                    <a:pt x="383717" y="230276"/>
                  </a:lnTo>
                  <a:lnTo>
                    <a:pt x="388416" y="237350"/>
                  </a:lnTo>
                  <a:lnTo>
                    <a:pt x="395503" y="242049"/>
                  </a:lnTo>
                  <a:lnTo>
                    <a:pt x="403555" y="243611"/>
                  </a:lnTo>
                  <a:lnTo>
                    <a:pt x="411607" y="242049"/>
                  </a:lnTo>
                  <a:lnTo>
                    <a:pt x="418680" y="237350"/>
                  </a:lnTo>
                  <a:lnTo>
                    <a:pt x="423379" y="230276"/>
                  </a:lnTo>
                  <a:lnTo>
                    <a:pt x="424954" y="222211"/>
                  </a:lnTo>
                  <a:close/>
                </a:path>
                <a:path w="577850" h="459105">
                  <a:moveTo>
                    <a:pt x="570166" y="21399"/>
                  </a:moveTo>
                  <a:lnTo>
                    <a:pt x="568604" y="13347"/>
                  </a:lnTo>
                  <a:lnTo>
                    <a:pt x="563905" y="6261"/>
                  </a:lnTo>
                  <a:lnTo>
                    <a:pt x="556818" y="1562"/>
                  </a:lnTo>
                  <a:lnTo>
                    <a:pt x="548767" y="0"/>
                  </a:lnTo>
                  <a:lnTo>
                    <a:pt x="540715" y="1562"/>
                  </a:lnTo>
                  <a:lnTo>
                    <a:pt x="533641" y="6261"/>
                  </a:lnTo>
                  <a:lnTo>
                    <a:pt x="528942" y="13347"/>
                  </a:lnTo>
                  <a:lnTo>
                    <a:pt x="527367" y="21399"/>
                  </a:lnTo>
                  <a:lnTo>
                    <a:pt x="528942" y="29451"/>
                  </a:lnTo>
                  <a:lnTo>
                    <a:pt x="533641" y="36525"/>
                  </a:lnTo>
                  <a:lnTo>
                    <a:pt x="540715" y="41224"/>
                  </a:lnTo>
                  <a:lnTo>
                    <a:pt x="548767" y="42799"/>
                  </a:lnTo>
                  <a:lnTo>
                    <a:pt x="556818" y="41224"/>
                  </a:lnTo>
                  <a:lnTo>
                    <a:pt x="563905" y="36525"/>
                  </a:lnTo>
                  <a:lnTo>
                    <a:pt x="568604" y="29451"/>
                  </a:lnTo>
                  <a:lnTo>
                    <a:pt x="570166" y="21399"/>
                  </a:lnTo>
                  <a:close/>
                </a:path>
                <a:path w="577850" h="459105">
                  <a:moveTo>
                    <a:pt x="577811" y="150495"/>
                  </a:moveTo>
                  <a:lnTo>
                    <a:pt x="576249" y="142443"/>
                  </a:lnTo>
                  <a:lnTo>
                    <a:pt x="571538" y="135369"/>
                  </a:lnTo>
                  <a:lnTo>
                    <a:pt x="564464" y="130657"/>
                  </a:lnTo>
                  <a:lnTo>
                    <a:pt x="556412" y="129095"/>
                  </a:lnTo>
                  <a:lnTo>
                    <a:pt x="548360" y="130657"/>
                  </a:lnTo>
                  <a:lnTo>
                    <a:pt x="541286" y="135369"/>
                  </a:lnTo>
                  <a:lnTo>
                    <a:pt x="536575" y="142443"/>
                  </a:lnTo>
                  <a:lnTo>
                    <a:pt x="535012" y="150495"/>
                  </a:lnTo>
                  <a:lnTo>
                    <a:pt x="536575" y="158546"/>
                  </a:lnTo>
                  <a:lnTo>
                    <a:pt x="541286" y="165633"/>
                  </a:lnTo>
                  <a:lnTo>
                    <a:pt x="548360" y="170332"/>
                  </a:lnTo>
                  <a:lnTo>
                    <a:pt x="556412" y="171894"/>
                  </a:lnTo>
                  <a:lnTo>
                    <a:pt x="564464" y="170332"/>
                  </a:lnTo>
                  <a:lnTo>
                    <a:pt x="571538" y="165633"/>
                  </a:lnTo>
                  <a:lnTo>
                    <a:pt x="576249" y="158546"/>
                  </a:lnTo>
                  <a:lnTo>
                    <a:pt x="577811" y="150495"/>
                  </a:lnTo>
                  <a:close/>
                </a:path>
              </a:pathLst>
            </a:custGeom>
            <a:solidFill>
              <a:srgbClr val="439699"/>
            </a:solidFill>
          </p:spPr>
          <p:txBody>
            <a:bodyPr wrap="square" lIns="0" tIns="0" rIns="0" bIns="0" rtlCol="0"/>
            <a:lstStyle/>
            <a:p>
              <a:endParaRPr sz="3567"/>
            </a:p>
          </p:txBody>
        </p:sp>
        <p:sp>
          <p:nvSpPr>
            <p:cNvPr id="21" name="object 21"/>
            <p:cNvSpPr/>
            <p:nvPr/>
          </p:nvSpPr>
          <p:spPr>
            <a:xfrm>
              <a:off x="2067227" y="2039072"/>
              <a:ext cx="170815" cy="218440"/>
            </a:xfrm>
            <a:custGeom>
              <a:avLst/>
              <a:gdLst/>
              <a:ahLst/>
              <a:cxnLst/>
              <a:rect l="l" t="t" r="r" b="b"/>
              <a:pathLst>
                <a:path w="170814" h="218439">
                  <a:moveTo>
                    <a:pt x="170759" y="218388"/>
                  </a:moveTo>
                  <a:lnTo>
                    <a:pt x="5272" y="6743"/>
                  </a:lnTo>
                  <a:lnTo>
                    <a:pt x="0" y="0"/>
                  </a:lnTo>
                </a:path>
              </a:pathLst>
            </a:custGeom>
            <a:ln w="17119">
              <a:solidFill>
                <a:srgbClr val="FDCB56"/>
              </a:solidFill>
            </a:ln>
          </p:spPr>
          <p:txBody>
            <a:bodyPr wrap="square" lIns="0" tIns="0" rIns="0" bIns="0" rtlCol="0"/>
            <a:lstStyle/>
            <a:p>
              <a:endParaRPr sz="3567"/>
            </a:p>
          </p:txBody>
        </p:sp>
        <p:sp>
          <p:nvSpPr>
            <p:cNvPr id="22" name="object 22"/>
            <p:cNvSpPr/>
            <p:nvPr/>
          </p:nvSpPr>
          <p:spPr>
            <a:xfrm>
              <a:off x="2028211" y="1989174"/>
              <a:ext cx="73025" cy="79375"/>
            </a:xfrm>
            <a:custGeom>
              <a:avLst/>
              <a:gdLst/>
              <a:ahLst/>
              <a:cxnLst/>
              <a:rect l="l" t="t" r="r" b="b"/>
              <a:pathLst>
                <a:path w="73025" h="79375">
                  <a:moveTo>
                    <a:pt x="0" y="0"/>
                  </a:moveTo>
                  <a:lnTo>
                    <a:pt x="15967" y="78785"/>
                  </a:lnTo>
                  <a:lnTo>
                    <a:pt x="72608" y="344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CB56"/>
            </a:solidFill>
          </p:spPr>
          <p:txBody>
            <a:bodyPr wrap="square" lIns="0" tIns="0" rIns="0" bIns="0" rtlCol="0"/>
            <a:lstStyle/>
            <a:p>
              <a:endParaRPr sz="3567"/>
            </a:p>
          </p:txBody>
        </p:sp>
      </p:grpSp>
      <p:grpSp>
        <p:nvGrpSpPr>
          <p:cNvPr id="23" name="object 23"/>
          <p:cNvGrpSpPr/>
          <p:nvPr/>
        </p:nvGrpSpPr>
        <p:grpSpPr>
          <a:xfrm>
            <a:off x="4255227" y="2320923"/>
            <a:ext cx="5356790" cy="3006195"/>
            <a:chOff x="1376141" y="1171206"/>
            <a:chExt cx="2703195" cy="1517015"/>
          </a:xfrm>
        </p:grpSpPr>
        <p:sp>
          <p:nvSpPr>
            <p:cNvPr id="24" name="object 24"/>
            <p:cNvSpPr/>
            <p:nvPr/>
          </p:nvSpPr>
          <p:spPr>
            <a:xfrm>
              <a:off x="1376141" y="1218226"/>
              <a:ext cx="299720" cy="0"/>
            </a:xfrm>
            <a:custGeom>
              <a:avLst/>
              <a:gdLst/>
              <a:ahLst/>
              <a:cxnLst/>
              <a:rect l="l" t="t" r="r" b="b"/>
              <a:pathLst>
                <a:path w="299719">
                  <a:moveTo>
                    <a:pt x="0" y="0"/>
                  </a:moveTo>
                  <a:lnTo>
                    <a:pt x="287813" y="0"/>
                  </a:lnTo>
                  <a:lnTo>
                    <a:pt x="299338" y="0"/>
                  </a:lnTo>
                </a:path>
              </a:pathLst>
            </a:custGeom>
            <a:ln w="23049">
              <a:solidFill>
                <a:srgbClr val="A6AAA9"/>
              </a:solidFill>
            </a:ln>
          </p:spPr>
          <p:txBody>
            <a:bodyPr wrap="square" lIns="0" tIns="0" rIns="0" bIns="0" rtlCol="0"/>
            <a:lstStyle/>
            <a:p>
              <a:endParaRPr sz="3567"/>
            </a:p>
          </p:txBody>
        </p:sp>
        <p:sp>
          <p:nvSpPr>
            <p:cNvPr id="25" name="object 25"/>
            <p:cNvSpPr/>
            <p:nvPr/>
          </p:nvSpPr>
          <p:spPr>
            <a:xfrm>
              <a:off x="1663955" y="1171206"/>
              <a:ext cx="94615" cy="94615"/>
            </a:xfrm>
            <a:custGeom>
              <a:avLst/>
              <a:gdLst/>
              <a:ahLst/>
              <a:cxnLst/>
              <a:rect l="l" t="t" r="r" b="b"/>
              <a:pathLst>
                <a:path w="94614" h="94615">
                  <a:moveTo>
                    <a:pt x="0" y="0"/>
                  </a:moveTo>
                  <a:lnTo>
                    <a:pt x="0" y="94040"/>
                  </a:lnTo>
                  <a:lnTo>
                    <a:pt x="94040" y="47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6AAA9"/>
            </a:solidFill>
          </p:spPr>
          <p:txBody>
            <a:bodyPr wrap="square" lIns="0" tIns="0" rIns="0" bIns="0" rtlCol="0"/>
            <a:lstStyle/>
            <a:p>
              <a:endParaRPr sz="3567"/>
            </a:p>
          </p:txBody>
        </p:sp>
        <p:sp>
          <p:nvSpPr>
            <p:cNvPr id="26" name="object 26"/>
            <p:cNvSpPr/>
            <p:nvPr/>
          </p:nvSpPr>
          <p:spPr>
            <a:xfrm>
              <a:off x="2694012" y="1218226"/>
              <a:ext cx="299720" cy="0"/>
            </a:xfrm>
            <a:custGeom>
              <a:avLst/>
              <a:gdLst/>
              <a:ahLst/>
              <a:cxnLst/>
              <a:rect l="l" t="t" r="r" b="b"/>
              <a:pathLst>
                <a:path w="299719">
                  <a:moveTo>
                    <a:pt x="0" y="0"/>
                  </a:moveTo>
                  <a:lnTo>
                    <a:pt x="287813" y="0"/>
                  </a:lnTo>
                  <a:lnTo>
                    <a:pt x="299338" y="0"/>
                  </a:lnTo>
                </a:path>
              </a:pathLst>
            </a:custGeom>
            <a:ln w="23049">
              <a:solidFill>
                <a:srgbClr val="A6AAA9"/>
              </a:solidFill>
            </a:ln>
          </p:spPr>
          <p:txBody>
            <a:bodyPr wrap="square" lIns="0" tIns="0" rIns="0" bIns="0" rtlCol="0"/>
            <a:lstStyle/>
            <a:p>
              <a:endParaRPr sz="3567"/>
            </a:p>
          </p:txBody>
        </p:sp>
        <p:sp>
          <p:nvSpPr>
            <p:cNvPr id="27" name="object 27"/>
            <p:cNvSpPr/>
            <p:nvPr/>
          </p:nvSpPr>
          <p:spPr>
            <a:xfrm>
              <a:off x="2981826" y="1171206"/>
              <a:ext cx="94615" cy="94615"/>
            </a:xfrm>
            <a:custGeom>
              <a:avLst/>
              <a:gdLst/>
              <a:ahLst/>
              <a:cxnLst/>
              <a:rect l="l" t="t" r="r" b="b"/>
              <a:pathLst>
                <a:path w="94614" h="94615">
                  <a:moveTo>
                    <a:pt x="0" y="0"/>
                  </a:moveTo>
                  <a:lnTo>
                    <a:pt x="0" y="94040"/>
                  </a:lnTo>
                  <a:lnTo>
                    <a:pt x="94040" y="47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6AAA9"/>
            </a:solidFill>
          </p:spPr>
          <p:txBody>
            <a:bodyPr wrap="square" lIns="0" tIns="0" rIns="0" bIns="0" rtlCol="0"/>
            <a:lstStyle/>
            <a:p>
              <a:endParaRPr sz="3567"/>
            </a:p>
          </p:txBody>
        </p:sp>
        <p:pic>
          <p:nvPicPr>
            <p:cNvPr id="28" name="object 2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94317" y="1391156"/>
              <a:ext cx="1084742" cy="1296760"/>
            </a:xfrm>
            <a:prstGeom prst="rect">
              <a:avLst/>
            </a:prstGeom>
          </p:spPr>
        </p:pic>
      </p:grpSp>
      <p:sp>
        <p:nvSpPr>
          <p:cNvPr id="29" name="object 29"/>
          <p:cNvSpPr txBox="1"/>
          <p:nvPr/>
        </p:nvSpPr>
        <p:spPr>
          <a:xfrm>
            <a:off x="2386992" y="5487088"/>
            <a:ext cx="2213435" cy="2180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168">
              <a:lnSpc>
                <a:spcPts val="1744"/>
              </a:lnSpc>
            </a:pPr>
            <a:r>
              <a:rPr sz="1585" b="1" spc="-30" dirty="0">
                <a:solidFill>
                  <a:srgbClr val="22373A"/>
                </a:solidFill>
                <a:latin typeface="Arial"/>
                <a:cs typeface="Arial"/>
              </a:rPr>
              <a:t>input</a:t>
            </a:r>
            <a:r>
              <a:rPr sz="1585" spc="-30" dirty="0">
                <a:solidFill>
                  <a:srgbClr val="22373A"/>
                </a:solidFill>
                <a:latin typeface="Microsoft Sans Serif"/>
                <a:cs typeface="Microsoft Sans Serif"/>
              </a:rPr>
              <a:t>:</a:t>
            </a:r>
            <a:r>
              <a:rPr sz="1585" spc="277" dirty="0">
                <a:solidFill>
                  <a:srgbClr val="22373A"/>
                </a:solidFill>
                <a:latin typeface="Microsoft Sans Serif"/>
                <a:cs typeface="Microsoft Sans Serif"/>
              </a:rPr>
              <a:t> </a:t>
            </a:r>
            <a:r>
              <a:rPr sz="1585" spc="-50" dirty="0">
                <a:solidFill>
                  <a:srgbClr val="22373A"/>
                </a:solidFill>
                <a:latin typeface="Microsoft Sans Serif"/>
                <a:cs typeface="Microsoft Sans Serif"/>
              </a:rPr>
              <a:t>large</a:t>
            </a:r>
            <a:r>
              <a:rPr sz="1585" spc="109" dirty="0">
                <a:solidFill>
                  <a:srgbClr val="22373A"/>
                </a:solidFill>
                <a:latin typeface="Microsoft Sans Serif"/>
                <a:cs typeface="Microsoft Sans Serif"/>
              </a:rPr>
              <a:t> </a:t>
            </a:r>
            <a:r>
              <a:rPr sz="1585" spc="-20" dirty="0">
                <a:solidFill>
                  <a:srgbClr val="22373A"/>
                </a:solidFill>
                <a:latin typeface="Microsoft Sans Serif"/>
                <a:cs typeface="Microsoft Sans Serif"/>
              </a:rPr>
              <a:t>dataset</a:t>
            </a:r>
            <a:r>
              <a:rPr sz="1585" spc="89" dirty="0">
                <a:solidFill>
                  <a:srgbClr val="22373A"/>
                </a:solidFill>
                <a:latin typeface="Microsoft Sans Serif"/>
                <a:cs typeface="Microsoft Sans Serif"/>
              </a:rPr>
              <a:t> </a:t>
            </a:r>
            <a:r>
              <a:rPr sz="1585" i="1" spc="238" dirty="0">
                <a:solidFill>
                  <a:srgbClr val="22373A"/>
                </a:solidFill>
                <a:latin typeface="Arial"/>
                <a:cs typeface="Arial"/>
              </a:rPr>
              <a:t>{</a:t>
            </a:r>
            <a:r>
              <a:rPr sz="1585" i="1" spc="238" dirty="0">
                <a:solidFill>
                  <a:srgbClr val="22373A"/>
                </a:solidFill>
                <a:latin typeface="Trebuchet MS"/>
                <a:cs typeface="Trebuchet MS"/>
              </a:rPr>
              <a:t>x</a:t>
            </a:r>
            <a:r>
              <a:rPr sz="1585" i="1" spc="238" dirty="0">
                <a:solidFill>
                  <a:srgbClr val="22373A"/>
                </a:solidFill>
                <a:latin typeface="Arial"/>
                <a:cs typeface="Arial"/>
              </a:rPr>
              <a:t>}</a:t>
            </a:r>
            <a:endParaRPr sz="1585" dirty="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4921432" y="5487088"/>
            <a:ext cx="2268803" cy="2180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168">
              <a:lnSpc>
                <a:spcPts val="1744"/>
              </a:lnSpc>
            </a:pPr>
            <a:r>
              <a:rPr sz="1585" b="1" spc="-40" dirty="0">
                <a:solidFill>
                  <a:srgbClr val="22373A"/>
                </a:solidFill>
                <a:latin typeface="Arial"/>
                <a:cs typeface="Arial"/>
              </a:rPr>
              <a:t>find</a:t>
            </a:r>
            <a:r>
              <a:rPr sz="1585" spc="-40" dirty="0">
                <a:solidFill>
                  <a:srgbClr val="22373A"/>
                </a:solidFill>
                <a:latin typeface="Microsoft Sans Serif"/>
                <a:cs typeface="Microsoft Sans Serif"/>
              </a:rPr>
              <a:t>:</a:t>
            </a:r>
            <a:r>
              <a:rPr sz="1585" spc="277" dirty="0">
                <a:solidFill>
                  <a:srgbClr val="22373A"/>
                </a:solidFill>
                <a:latin typeface="Microsoft Sans Serif"/>
                <a:cs typeface="Microsoft Sans Serif"/>
              </a:rPr>
              <a:t> </a:t>
            </a:r>
            <a:r>
              <a:rPr sz="1585" spc="-79" dirty="0">
                <a:solidFill>
                  <a:srgbClr val="22373A"/>
                </a:solidFill>
                <a:latin typeface="Microsoft Sans Serif"/>
                <a:cs typeface="Microsoft Sans Serif"/>
              </a:rPr>
              <a:t>sources</a:t>
            </a:r>
            <a:r>
              <a:rPr sz="1585" spc="99" dirty="0">
                <a:solidFill>
                  <a:srgbClr val="22373A"/>
                </a:solidFill>
                <a:latin typeface="Microsoft Sans Serif"/>
                <a:cs typeface="Microsoft Sans Serif"/>
              </a:rPr>
              <a:t> </a:t>
            </a:r>
            <a:r>
              <a:rPr sz="1585" spc="10" dirty="0">
                <a:solidFill>
                  <a:srgbClr val="22373A"/>
                </a:solidFill>
                <a:latin typeface="Microsoft Sans Serif"/>
                <a:cs typeface="Microsoft Sans Serif"/>
              </a:rPr>
              <a:t>of</a:t>
            </a:r>
            <a:r>
              <a:rPr sz="1585" spc="109" dirty="0">
                <a:solidFill>
                  <a:srgbClr val="22373A"/>
                </a:solidFill>
                <a:latin typeface="Microsoft Sans Serif"/>
                <a:cs typeface="Microsoft Sans Serif"/>
              </a:rPr>
              <a:t> </a:t>
            </a:r>
            <a:r>
              <a:rPr sz="1585" dirty="0">
                <a:solidFill>
                  <a:srgbClr val="22373A"/>
                </a:solidFill>
                <a:latin typeface="Microsoft Sans Serif"/>
                <a:cs typeface="Microsoft Sans Serif"/>
              </a:rPr>
              <a:t>variation</a:t>
            </a:r>
            <a:endParaRPr sz="1585" dirty="0">
              <a:latin typeface="Microsoft Sans Serif"/>
              <a:cs typeface="Microsoft Sans Serif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7453128" y="5487088"/>
            <a:ext cx="2405963" cy="2180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168">
              <a:lnSpc>
                <a:spcPts val="1744"/>
              </a:lnSpc>
            </a:pPr>
            <a:r>
              <a:rPr sz="1585" b="1" spc="-30" dirty="0">
                <a:solidFill>
                  <a:srgbClr val="22373A"/>
                </a:solidFill>
                <a:latin typeface="Arial"/>
                <a:cs typeface="Arial"/>
              </a:rPr>
              <a:t>return</a:t>
            </a:r>
            <a:r>
              <a:rPr sz="1585" spc="-30" dirty="0">
                <a:solidFill>
                  <a:srgbClr val="22373A"/>
                </a:solidFill>
                <a:latin typeface="Microsoft Sans Serif"/>
                <a:cs typeface="Microsoft Sans Serif"/>
              </a:rPr>
              <a:t>:</a:t>
            </a:r>
            <a:r>
              <a:rPr sz="1585" spc="297" dirty="0">
                <a:solidFill>
                  <a:srgbClr val="22373A"/>
                </a:solidFill>
                <a:latin typeface="Microsoft Sans Serif"/>
                <a:cs typeface="Microsoft Sans Serif"/>
              </a:rPr>
              <a:t> </a:t>
            </a:r>
            <a:r>
              <a:rPr sz="1585" spc="-30" dirty="0">
                <a:solidFill>
                  <a:srgbClr val="22373A"/>
                </a:solidFill>
                <a:latin typeface="Microsoft Sans Serif"/>
                <a:cs typeface="Microsoft Sans Serif"/>
              </a:rPr>
              <a:t>representation</a:t>
            </a:r>
            <a:r>
              <a:rPr sz="1585" spc="119" dirty="0">
                <a:solidFill>
                  <a:srgbClr val="22373A"/>
                </a:solidFill>
                <a:latin typeface="Microsoft Sans Serif"/>
                <a:cs typeface="Microsoft Sans Serif"/>
              </a:rPr>
              <a:t> </a:t>
            </a:r>
            <a:r>
              <a:rPr sz="1585" i="1" spc="238" dirty="0">
                <a:solidFill>
                  <a:srgbClr val="22373A"/>
                </a:solidFill>
                <a:latin typeface="Arial"/>
                <a:cs typeface="Arial"/>
              </a:rPr>
              <a:t>{</a:t>
            </a:r>
            <a:r>
              <a:rPr sz="1585" i="1" spc="238" dirty="0">
                <a:solidFill>
                  <a:srgbClr val="22373A"/>
                </a:solidFill>
                <a:latin typeface="Trebuchet MS"/>
                <a:cs typeface="Trebuchet MS"/>
              </a:rPr>
              <a:t>z</a:t>
            </a:r>
            <a:r>
              <a:rPr sz="1585" i="1" spc="238" dirty="0">
                <a:solidFill>
                  <a:srgbClr val="22373A"/>
                </a:solidFill>
                <a:latin typeface="Arial"/>
                <a:cs typeface="Arial"/>
              </a:rPr>
              <a:t>}</a:t>
            </a:r>
            <a:endParaRPr sz="1585" dirty="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248039" y="6280034"/>
            <a:ext cx="11838251" cy="2705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2091"/>
              </a:lnSpc>
            </a:pPr>
            <a:r>
              <a:rPr sz="2400" spc="-149" dirty="0">
                <a:solidFill>
                  <a:srgbClr val="EB801A"/>
                </a:solidFill>
                <a:latin typeface="Microsoft Sans Serif"/>
                <a:cs typeface="Microsoft Sans Serif"/>
              </a:rPr>
              <a:t>Course</a:t>
            </a:r>
            <a:r>
              <a:rPr sz="2400" spc="129" dirty="0">
                <a:solidFill>
                  <a:srgbClr val="EB801A"/>
                </a:solidFill>
                <a:latin typeface="Microsoft Sans Serif"/>
                <a:cs typeface="Microsoft Sans Serif"/>
              </a:rPr>
              <a:t> </a:t>
            </a:r>
            <a:r>
              <a:rPr sz="2400" spc="-129" dirty="0">
                <a:solidFill>
                  <a:srgbClr val="EB801A"/>
                </a:solidFill>
                <a:latin typeface="Microsoft Sans Serif"/>
                <a:cs typeface="Microsoft Sans Serif"/>
              </a:rPr>
              <a:t>Covers:</a:t>
            </a:r>
            <a:r>
              <a:rPr sz="2400" spc="-40" dirty="0">
                <a:solidFill>
                  <a:srgbClr val="EB801A"/>
                </a:solidFill>
                <a:latin typeface="Microsoft Sans Serif"/>
                <a:cs typeface="Microsoft Sans Serif"/>
              </a:rPr>
              <a:t> </a:t>
            </a:r>
            <a:r>
              <a:rPr sz="2400" spc="-69" dirty="0">
                <a:solidFill>
                  <a:srgbClr val="22373A"/>
                </a:solidFill>
                <a:latin typeface="Microsoft Sans Serif"/>
                <a:cs typeface="Microsoft Sans Serif"/>
              </a:rPr>
              <a:t>Dimensionality</a:t>
            </a:r>
            <a:r>
              <a:rPr sz="2400" spc="129" dirty="0">
                <a:solidFill>
                  <a:srgbClr val="22373A"/>
                </a:solidFill>
                <a:latin typeface="Microsoft Sans Serif"/>
                <a:cs typeface="Microsoft Sans Serif"/>
              </a:rPr>
              <a:t> </a:t>
            </a:r>
            <a:r>
              <a:rPr sz="2400" spc="-69" dirty="0">
                <a:solidFill>
                  <a:srgbClr val="22373A"/>
                </a:solidFill>
                <a:latin typeface="Microsoft Sans Serif"/>
                <a:cs typeface="Microsoft Sans Serif"/>
              </a:rPr>
              <a:t>Reduction,</a:t>
            </a:r>
            <a:r>
              <a:rPr sz="2400" spc="129" dirty="0">
                <a:solidFill>
                  <a:srgbClr val="22373A"/>
                </a:solidFill>
                <a:latin typeface="Microsoft Sans Serif"/>
                <a:cs typeface="Microsoft Sans Serif"/>
              </a:rPr>
              <a:t> </a:t>
            </a:r>
            <a:r>
              <a:rPr sz="2400" spc="-50" dirty="0">
                <a:solidFill>
                  <a:srgbClr val="22373A"/>
                </a:solidFill>
                <a:latin typeface="Microsoft Sans Serif"/>
                <a:cs typeface="Microsoft Sans Serif"/>
              </a:rPr>
              <a:t>Principal</a:t>
            </a:r>
            <a:r>
              <a:rPr sz="2400" spc="139" dirty="0">
                <a:solidFill>
                  <a:srgbClr val="22373A"/>
                </a:solidFill>
                <a:latin typeface="Microsoft Sans Serif"/>
                <a:cs typeface="Microsoft Sans Serif"/>
              </a:rPr>
              <a:t> </a:t>
            </a:r>
            <a:r>
              <a:rPr sz="2400" spc="-89" dirty="0">
                <a:solidFill>
                  <a:srgbClr val="22373A"/>
                </a:solidFill>
                <a:latin typeface="Microsoft Sans Serif"/>
                <a:cs typeface="Microsoft Sans Serif"/>
              </a:rPr>
              <a:t>Component</a:t>
            </a:r>
            <a:r>
              <a:rPr sz="2400" spc="129" dirty="0">
                <a:solidFill>
                  <a:srgbClr val="22373A"/>
                </a:solidFill>
                <a:latin typeface="Microsoft Sans Serif"/>
                <a:cs typeface="Microsoft Sans Serif"/>
              </a:rPr>
              <a:t> </a:t>
            </a:r>
            <a:r>
              <a:rPr sz="2400" spc="-99" dirty="0">
                <a:solidFill>
                  <a:srgbClr val="22373A"/>
                </a:solidFill>
                <a:latin typeface="Microsoft Sans Serif"/>
                <a:cs typeface="Microsoft Sans Serif"/>
              </a:rPr>
              <a:t>Analysis</a:t>
            </a:r>
            <a:r>
              <a:rPr lang="en-US" sz="2400" spc="-99" dirty="0">
                <a:solidFill>
                  <a:srgbClr val="22373A"/>
                </a:solidFill>
                <a:latin typeface="Microsoft Sans Serif"/>
                <a:cs typeface="Microsoft Sans Serif"/>
              </a:rPr>
              <a:t> </a:t>
            </a:r>
            <a:r>
              <a:rPr sz="2400" spc="-10" dirty="0">
                <a:solidFill>
                  <a:srgbClr val="22373A"/>
                </a:solidFill>
                <a:latin typeface="Microsoft Sans Serif"/>
                <a:cs typeface="Microsoft Sans Serif"/>
              </a:rPr>
              <a:t>(PCA)</a:t>
            </a:r>
            <a:endParaRPr sz="2400" dirty="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9" grpId="0"/>
      <p:bldP spid="30" grpId="0"/>
      <p:bldP spid="31" grpId="0"/>
      <p:bldP spid="3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0324" y="86940"/>
            <a:ext cx="7160295" cy="855139"/>
          </a:xfrm>
          <a:prstGeom prst="rect">
            <a:avLst/>
          </a:prstGeom>
        </p:spPr>
        <p:txBody>
          <a:bodyPr vert="horz" wrap="square" lIns="0" tIns="23909" rIns="0" bIns="0" rtlCol="0" anchor="ctr">
            <a:spAutoFit/>
          </a:bodyPr>
          <a:lstStyle/>
          <a:p>
            <a:pPr marL="25168">
              <a:lnSpc>
                <a:spcPct val="100000"/>
              </a:lnSpc>
              <a:spcBef>
                <a:spcPts val="188"/>
              </a:spcBef>
            </a:pPr>
            <a:r>
              <a:rPr spc="-109" dirty="0"/>
              <a:t>Goal</a:t>
            </a:r>
            <a:r>
              <a:rPr spc="168" dirty="0"/>
              <a:t> </a:t>
            </a:r>
            <a:r>
              <a:rPr spc="-79" dirty="0"/>
              <a:t>of</a:t>
            </a:r>
            <a:r>
              <a:rPr spc="168" dirty="0"/>
              <a:t> </a:t>
            </a:r>
            <a:r>
              <a:rPr spc="-30" dirty="0"/>
              <a:t>the</a:t>
            </a:r>
            <a:r>
              <a:rPr spc="178" dirty="0"/>
              <a:t> </a:t>
            </a:r>
            <a:r>
              <a:rPr spc="-149" dirty="0"/>
              <a:t>Course</a:t>
            </a:r>
          </a:p>
        </p:txBody>
      </p:sp>
      <p:sp>
        <p:nvSpPr>
          <p:cNvPr id="7" name="object 7"/>
          <p:cNvSpPr/>
          <p:nvPr/>
        </p:nvSpPr>
        <p:spPr>
          <a:xfrm>
            <a:off x="4903410" y="1094682"/>
            <a:ext cx="1955474" cy="1482335"/>
          </a:xfrm>
          <a:custGeom>
            <a:avLst/>
            <a:gdLst/>
            <a:ahLst/>
            <a:cxnLst/>
            <a:rect l="l" t="t" r="r" b="b"/>
            <a:pathLst>
              <a:path w="986789" h="748030">
                <a:moveTo>
                  <a:pt x="827846" y="0"/>
                </a:moveTo>
                <a:lnTo>
                  <a:pt x="159146" y="0"/>
                </a:lnTo>
                <a:lnTo>
                  <a:pt x="128467" y="121"/>
                </a:lnTo>
                <a:lnTo>
                  <a:pt x="83883" y="3278"/>
                </a:lnTo>
                <a:lnTo>
                  <a:pt x="46414" y="17137"/>
                </a:lnTo>
                <a:lnTo>
                  <a:pt x="17016" y="46535"/>
                </a:lnTo>
                <a:lnTo>
                  <a:pt x="3155" y="84005"/>
                </a:lnTo>
                <a:lnTo>
                  <a:pt x="0" y="128291"/>
                </a:lnTo>
                <a:lnTo>
                  <a:pt x="10" y="619611"/>
                </a:lnTo>
                <a:lnTo>
                  <a:pt x="3159" y="663909"/>
                </a:lnTo>
                <a:lnTo>
                  <a:pt x="17016" y="701367"/>
                </a:lnTo>
                <a:lnTo>
                  <a:pt x="46414" y="730765"/>
                </a:lnTo>
                <a:lnTo>
                  <a:pt x="83872" y="744624"/>
                </a:lnTo>
                <a:lnTo>
                  <a:pt x="128170" y="747781"/>
                </a:lnTo>
                <a:lnTo>
                  <a:pt x="158441" y="747903"/>
                </a:lnTo>
                <a:lnTo>
                  <a:pt x="827141" y="747903"/>
                </a:lnTo>
                <a:lnTo>
                  <a:pt x="882141" y="746931"/>
                </a:lnTo>
                <a:lnTo>
                  <a:pt x="920906" y="740132"/>
                </a:lnTo>
                <a:lnTo>
                  <a:pt x="956172" y="717666"/>
                </a:lnTo>
                <a:lnTo>
                  <a:pt x="978638" y="682400"/>
                </a:lnTo>
                <a:lnTo>
                  <a:pt x="985440" y="643635"/>
                </a:lnTo>
                <a:lnTo>
                  <a:pt x="986287" y="619611"/>
                </a:lnTo>
                <a:lnTo>
                  <a:pt x="986277" y="128291"/>
                </a:lnTo>
                <a:lnTo>
                  <a:pt x="983128" y="83994"/>
                </a:lnTo>
                <a:lnTo>
                  <a:pt x="969271" y="46535"/>
                </a:lnTo>
                <a:lnTo>
                  <a:pt x="939873" y="17137"/>
                </a:lnTo>
                <a:lnTo>
                  <a:pt x="902415" y="3278"/>
                </a:lnTo>
                <a:lnTo>
                  <a:pt x="858117" y="121"/>
                </a:lnTo>
                <a:lnTo>
                  <a:pt x="827846" y="0"/>
                </a:lnTo>
                <a:close/>
              </a:path>
            </a:pathLst>
          </a:custGeom>
          <a:solidFill>
            <a:srgbClr val="3F969A"/>
          </a:solidFill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8" name="object 8"/>
          <p:cNvSpPr txBox="1"/>
          <p:nvPr/>
        </p:nvSpPr>
        <p:spPr>
          <a:xfrm>
            <a:off x="5267898" y="1634964"/>
            <a:ext cx="1230665" cy="360889"/>
          </a:xfrm>
          <a:prstGeom prst="rect">
            <a:avLst/>
          </a:prstGeom>
        </p:spPr>
        <p:txBody>
          <a:bodyPr vert="horz" wrap="square" lIns="0" tIns="25167" rIns="0" bIns="0" rtlCol="0">
            <a:spAutoFit/>
          </a:bodyPr>
          <a:lstStyle/>
          <a:p>
            <a:pPr marL="25168">
              <a:spcBef>
                <a:spcPts val="198"/>
              </a:spcBef>
            </a:pPr>
            <a:r>
              <a:rPr sz="2180" spc="-149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2180" spc="-268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2180" spc="-218" dirty="0">
                <a:solidFill>
                  <a:srgbClr val="FFFFFF"/>
                </a:solidFill>
                <a:latin typeface="Tahoma"/>
                <a:cs typeface="Tahoma"/>
              </a:rPr>
              <a:t> m</a:t>
            </a:r>
            <a:r>
              <a:rPr sz="2180" spc="-168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180" spc="-2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2180" spc="-159" dirty="0">
                <a:solidFill>
                  <a:srgbClr val="FFFFFF"/>
                </a:solidFill>
                <a:latin typeface="Tahoma"/>
                <a:cs typeface="Tahoma"/>
              </a:rPr>
              <a:t>hod</a:t>
            </a:r>
            <a:endParaRPr sz="2180">
              <a:latin typeface="Tahoma"/>
              <a:cs typeface="Tahoma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716673" y="1094682"/>
            <a:ext cx="1317491" cy="1482335"/>
          </a:xfrm>
          <a:custGeom>
            <a:avLst/>
            <a:gdLst/>
            <a:ahLst/>
            <a:cxnLst/>
            <a:rect l="l" t="t" r="r" b="b"/>
            <a:pathLst>
              <a:path w="664844" h="748030">
                <a:moveTo>
                  <a:pt x="9" y="124416"/>
                </a:moveTo>
                <a:lnTo>
                  <a:pt x="9" y="657620"/>
                </a:lnTo>
                <a:lnTo>
                  <a:pt x="6759" y="675055"/>
                </a:lnTo>
                <a:lnTo>
                  <a:pt x="56749" y="706934"/>
                </a:lnTo>
                <a:lnTo>
                  <a:pt x="97317" y="720467"/>
                </a:lnTo>
                <a:lnTo>
                  <a:pt x="146487" y="731786"/>
                </a:lnTo>
                <a:lnTo>
                  <a:pt x="202922" y="740435"/>
                </a:lnTo>
                <a:lnTo>
                  <a:pt x="265286" y="745960"/>
                </a:lnTo>
                <a:lnTo>
                  <a:pt x="332244" y="747903"/>
                </a:lnTo>
                <a:lnTo>
                  <a:pt x="399202" y="745960"/>
                </a:lnTo>
                <a:lnTo>
                  <a:pt x="461566" y="740435"/>
                </a:lnTo>
                <a:lnTo>
                  <a:pt x="518001" y="731786"/>
                </a:lnTo>
                <a:lnTo>
                  <a:pt x="567171" y="720467"/>
                </a:lnTo>
                <a:lnTo>
                  <a:pt x="607739" y="706934"/>
                </a:lnTo>
                <a:lnTo>
                  <a:pt x="657729" y="675055"/>
                </a:lnTo>
                <a:lnTo>
                  <a:pt x="664479" y="657620"/>
                </a:lnTo>
                <a:lnTo>
                  <a:pt x="664479" y="185482"/>
                </a:lnTo>
                <a:lnTo>
                  <a:pt x="332244" y="185482"/>
                </a:lnTo>
                <a:lnTo>
                  <a:pt x="267816" y="183968"/>
                </a:lnTo>
                <a:lnTo>
                  <a:pt x="207276" y="179603"/>
                </a:lnTo>
                <a:lnTo>
                  <a:pt x="151685" y="172656"/>
                </a:lnTo>
                <a:lnTo>
                  <a:pt x="102103" y="163396"/>
                </a:lnTo>
                <a:lnTo>
                  <a:pt x="59590" y="152090"/>
                </a:lnTo>
                <a:lnTo>
                  <a:pt x="25205" y="139007"/>
                </a:lnTo>
                <a:lnTo>
                  <a:pt x="9" y="124416"/>
                </a:lnTo>
                <a:close/>
              </a:path>
              <a:path w="664844" h="748030">
                <a:moveTo>
                  <a:pt x="664479" y="124416"/>
                </a:moveTo>
                <a:lnTo>
                  <a:pt x="604898" y="152090"/>
                </a:lnTo>
                <a:lnTo>
                  <a:pt x="562385" y="163396"/>
                </a:lnTo>
                <a:lnTo>
                  <a:pt x="512803" y="172656"/>
                </a:lnTo>
                <a:lnTo>
                  <a:pt x="457212" y="179603"/>
                </a:lnTo>
                <a:lnTo>
                  <a:pt x="396672" y="183968"/>
                </a:lnTo>
                <a:lnTo>
                  <a:pt x="332244" y="185482"/>
                </a:lnTo>
                <a:lnTo>
                  <a:pt x="664479" y="185482"/>
                </a:lnTo>
                <a:lnTo>
                  <a:pt x="664479" y="124416"/>
                </a:lnTo>
                <a:close/>
              </a:path>
              <a:path w="664844" h="748030">
                <a:moveTo>
                  <a:pt x="332244" y="0"/>
                </a:moveTo>
                <a:lnTo>
                  <a:pt x="281386" y="1001"/>
                </a:lnTo>
                <a:lnTo>
                  <a:pt x="231499" y="4005"/>
                </a:lnTo>
                <a:lnTo>
                  <a:pt x="183548" y="9015"/>
                </a:lnTo>
                <a:lnTo>
                  <a:pt x="138498" y="16033"/>
                </a:lnTo>
                <a:lnTo>
                  <a:pt x="97317" y="25059"/>
                </a:lnTo>
                <a:lnTo>
                  <a:pt x="43252" y="43316"/>
                </a:lnTo>
                <a:lnTo>
                  <a:pt x="10813" y="63880"/>
                </a:lnTo>
                <a:lnTo>
                  <a:pt x="0" y="85598"/>
                </a:lnTo>
                <a:lnTo>
                  <a:pt x="10813" y="107316"/>
                </a:lnTo>
                <a:lnTo>
                  <a:pt x="43252" y="127881"/>
                </a:lnTo>
                <a:lnTo>
                  <a:pt x="97317" y="146138"/>
                </a:lnTo>
                <a:lnTo>
                  <a:pt x="143333" y="156045"/>
                </a:lnTo>
                <a:lnTo>
                  <a:pt x="193991" y="163476"/>
                </a:lnTo>
                <a:lnTo>
                  <a:pt x="247966" y="168429"/>
                </a:lnTo>
                <a:lnTo>
                  <a:pt x="303930" y="170906"/>
                </a:lnTo>
                <a:lnTo>
                  <a:pt x="360558" y="170906"/>
                </a:lnTo>
                <a:lnTo>
                  <a:pt x="416522" y="168429"/>
                </a:lnTo>
                <a:lnTo>
                  <a:pt x="470497" y="163476"/>
                </a:lnTo>
                <a:lnTo>
                  <a:pt x="521155" y="156045"/>
                </a:lnTo>
                <a:lnTo>
                  <a:pt x="567171" y="146138"/>
                </a:lnTo>
                <a:lnTo>
                  <a:pt x="621236" y="127881"/>
                </a:lnTo>
                <a:lnTo>
                  <a:pt x="653676" y="107316"/>
                </a:lnTo>
                <a:lnTo>
                  <a:pt x="664489" y="85598"/>
                </a:lnTo>
                <a:lnTo>
                  <a:pt x="653676" y="63880"/>
                </a:lnTo>
                <a:lnTo>
                  <a:pt x="621236" y="43316"/>
                </a:lnTo>
                <a:lnTo>
                  <a:pt x="567171" y="25059"/>
                </a:lnTo>
                <a:lnTo>
                  <a:pt x="525987" y="16032"/>
                </a:lnTo>
                <a:lnTo>
                  <a:pt x="480937" y="9015"/>
                </a:lnTo>
                <a:lnTo>
                  <a:pt x="432985" y="4005"/>
                </a:lnTo>
                <a:lnTo>
                  <a:pt x="383098" y="1001"/>
                </a:lnTo>
                <a:lnTo>
                  <a:pt x="332244" y="0"/>
                </a:lnTo>
                <a:close/>
              </a:path>
            </a:pathLst>
          </a:custGeom>
          <a:solidFill>
            <a:srgbClr val="155359"/>
          </a:solidFill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10" name="object 10"/>
          <p:cNvSpPr txBox="1"/>
          <p:nvPr/>
        </p:nvSpPr>
        <p:spPr>
          <a:xfrm>
            <a:off x="3113937" y="1634964"/>
            <a:ext cx="524731" cy="360889"/>
          </a:xfrm>
          <a:prstGeom prst="rect">
            <a:avLst/>
          </a:prstGeom>
        </p:spPr>
        <p:txBody>
          <a:bodyPr vert="horz" wrap="square" lIns="0" tIns="25167" rIns="0" bIns="0" rtlCol="0">
            <a:spAutoFit/>
          </a:bodyPr>
          <a:lstStyle/>
          <a:p>
            <a:pPr marL="25168">
              <a:spcBef>
                <a:spcPts val="198"/>
              </a:spcBef>
            </a:pPr>
            <a:r>
              <a:rPr sz="2180" spc="-129" dirty="0">
                <a:solidFill>
                  <a:srgbClr val="FFFFFF"/>
                </a:solidFill>
                <a:latin typeface="Tahoma"/>
                <a:cs typeface="Tahoma"/>
              </a:rPr>
              <a:t>da</a:t>
            </a:r>
            <a:r>
              <a:rPr sz="2180" spc="-89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2180" spc="-168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endParaRPr sz="2180">
              <a:latin typeface="Tahoma"/>
              <a:cs typeface="Tahoma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7727838" y="1099737"/>
            <a:ext cx="1671087" cy="1472268"/>
          </a:xfrm>
          <a:custGeom>
            <a:avLst/>
            <a:gdLst/>
            <a:ahLst/>
            <a:cxnLst/>
            <a:rect l="l" t="t" r="r" b="b"/>
            <a:pathLst>
              <a:path w="843279" h="742950">
                <a:moveTo>
                  <a:pt x="421539" y="0"/>
                </a:moveTo>
                <a:lnTo>
                  <a:pt x="360234" y="49158"/>
                </a:lnTo>
                <a:lnTo>
                  <a:pt x="284196" y="20261"/>
                </a:lnTo>
                <a:lnTo>
                  <a:pt x="244268" y="84354"/>
                </a:lnTo>
                <a:lnTo>
                  <a:pt x="161737" y="78850"/>
                </a:lnTo>
                <a:lnTo>
                  <a:pt x="147511" y="150933"/>
                </a:lnTo>
                <a:lnTo>
                  <a:pt x="67431" y="169419"/>
                </a:lnTo>
                <a:lnTo>
                  <a:pt x="80450" y="241679"/>
                </a:lnTo>
                <a:lnTo>
                  <a:pt x="11498" y="282151"/>
                </a:lnTo>
                <a:lnTo>
                  <a:pt x="50351" y="346759"/>
                </a:lnTo>
                <a:lnTo>
                  <a:pt x="0" y="404831"/>
                </a:lnTo>
                <a:lnTo>
                  <a:pt x="60476" y="454785"/>
                </a:lnTo>
                <a:lnTo>
                  <a:pt x="34181" y="524165"/>
                </a:lnTo>
                <a:lnTo>
                  <a:pt x="109728" y="554052"/>
                </a:lnTo>
                <a:lnTo>
                  <a:pt x="110339" y="627221"/>
                </a:lnTo>
                <a:lnTo>
                  <a:pt x="192769" y="633802"/>
                </a:lnTo>
                <a:lnTo>
                  <a:pt x="220221" y="702831"/>
                </a:lnTo>
                <a:lnTo>
                  <a:pt x="300601" y="685393"/>
                </a:lnTo>
                <a:lnTo>
                  <a:pt x="351918" y="742802"/>
                </a:lnTo>
                <a:lnTo>
                  <a:pt x="421539" y="703235"/>
                </a:lnTo>
                <a:lnTo>
                  <a:pt x="491159" y="742802"/>
                </a:lnTo>
                <a:lnTo>
                  <a:pt x="542476" y="685393"/>
                </a:lnTo>
                <a:lnTo>
                  <a:pt x="622857" y="702831"/>
                </a:lnTo>
                <a:lnTo>
                  <a:pt x="650308" y="633802"/>
                </a:lnTo>
                <a:lnTo>
                  <a:pt x="732738" y="627221"/>
                </a:lnTo>
                <a:lnTo>
                  <a:pt x="733349" y="554052"/>
                </a:lnTo>
                <a:lnTo>
                  <a:pt x="808896" y="524165"/>
                </a:lnTo>
                <a:lnTo>
                  <a:pt x="782601" y="454785"/>
                </a:lnTo>
                <a:lnTo>
                  <a:pt x="843078" y="404831"/>
                </a:lnTo>
                <a:lnTo>
                  <a:pt x="792726" y="346759"/>
                </a:lnTo>
                <a:lnTo>
                  <a:pt x="831579" y="282151"/>
                </a:lnTo>
                <a:lnTo>
                  <a:pt x="762627" y="241679"/>
                </a:lnTo>
                <a:lnTo>
                  <a:pt x="775646" y="169419"/>
                </a:lnTo>
                <a:lnTo>
                  <a:pt x="695566" y="150933"/>
                </a:lnTo>
                <a:lnTo>
                  <a:pt x="681341" y="78850"/>
                </a:lnTo>
                <a:lnTo>
                  <a:pt x="598810" y="84354"/>
                </a:lnTo>
                <a:lnTo>
                  <a:pt x="558881" y="20261"/>
                </a:lnTo>
                <a:lnTo>
                  <a:pt x="482843" y="49158"/>
                </a:lnTo>
                <a:lnTo>
                  <a:pt x="421539" y="0"/>
                </a:lnTo>
                <a:close/>
              </a:path>
            </a:pathLst>
          </a:custGeom>
          <a:solidFill>
            <a:srgbClr val="84D2D7"/>
          </a:solidFill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12" name="object 12"/>
          <p:cNvSpPr txBox="1"/>
          <p:nvPr/>
        </p:nvSpPr>
        <p:spPr>
          <a:xfrm>
            <a:off x="7906006" y="1644845"/>
            <a:ext cx="1325041" cy="360889"/>
          </a:xfrm>
          <a:prstGeom prst="rect">
            <a:avLst/>
          </a:prstGeom>
        </p:spPr>
        <p:txBody>
          <a:bodyPr vert="horz" wrap="square" lIns="0" tIns="25167" rIns="0" bIns="0" rtlCol="0">
            <a:spAutoFit/>
          </a:bodyPr>
          <a:lstStyle/>
          <a:p>
            <a:pPr marL="25168">
              <a:spcBef>
                <a:spcPts val="198"/>
              </a:spcBef>
            </a:pPr>
            <a:r>
              <a:rPr sz="2180" spc="5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2180" spc="-89" dirty="0">
                <a:solidFill>
                  <a:srgbClr val="FFFFFF"/>
                </a:solidFill>
                <a:latin typeface="Tahoma"/>
                <a:cs typeface="Tahoma"/>
              </a:rPr>
              <a:t>nt</a:t>
            </a:r>
            <a:r>
              <a:rPr sz="2180" spc="-168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180" spc="50" dirty="0">
                <a:solidFill>
                  <a:srgbClr val="FFFFFF"/>
                </a:solidFill>
                <a:latin typeface="Tahoma"/>
                <a:cs typeface="Tahoma"/>
              </a:rPr>
              <a:t>lli</a:t>
            </a:r>
            <a:r>
              <a:rPr sz="2180" spc="-149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2180" spc="-168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180" spc="-129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2180" spc="-99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2180" spc="-168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endParaRPr sz="2180">
              <a:latin typeface="Tahoma"/>
              <a:cs typeface="Tahoma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4059089" y="1857478"/>
            <a:ext cx="641758" cy="0"/>
          </a:xfrm>
          <a:custGeom>
            <a:avLst/>
            <a:gdLst/>
            <a:ahLst/>
            <a:cxnLst/>
            <a:rect l="l" t="t" r="r" b="b"/>
            <a:pathLst>
              <a:path w="323850">
                <a:moveTo>
                  <a:pt x="0" y="0"/>
                </a:moveTo>
                <a:lnTo>
                  <a:pt x="311300" y="0"/>
                </a:lnTo>
                <a:lnTo>
                  <a:pt x="323765" y="0"/>
                </a:lnTo>
              </a:path>
            </a:pathLst>
          </a:custGeom>
          <a:ln w="24930">
            <a:solidFill>
              <a:srgbClr val="A6AAA9"/>
            </a:solidFill>
          </a:ln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15" name="object 15"/>
          <p:cNvSpPr/>
          <p:nvPr/>
        </p:nvSpPr>
        <p:spPr>
          <a:xfrm>
            <a:off x="4675977" y="1756695"/>
            <a:ext cx="202594" cy="202594"/>
          </a:xfrm>
          <a:custGeom>
            <a:avLst/>
            <a:gdLst/>
            <a:ahLst/>
            <a:cxnLst/>
            <a:rect l="l" t="t" r="r" b="b"/>
            <a:pathLst>
              <a:path w="102235" h="102234">
                <a:moveTo>
                  <a:pt x="0" y="0"/>
                </a:moveTo>
                <a:lnTo>
                  <a:pt x="0" y="101714"/>
                </a:lnTo>
                <a:lnTo>
                  <a:pt x="101714" y="50857"/>
                </a:lnTo>
                <a:lnTo>
                  <a:pt x="0" y="0"/>
                </a:lnTo>
                <a:close/>
              </a:path>
            </a:pathLst>
          </a:custGeom>
          <a:solidFill>
            <a:srgbClr val="A6AAA9"/>
          </a:solidFill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16" name="object 16"/>
          <p:cNvSpPr/>
          <p:nvPr/>
        </p:nvSpPr>
        <p:spPr>
          <a:xfrm>
            <a:off x="6883758" y="1857478"/>
            <a:ext cx="641758" cy="0"/>
          </a:xfrm>
          <a:custGeom>
            <a:avLst/>
            <a:gdLst/>
            <a:ahLst/>
            <a:cxnLst/>
            <a:rect l="l" t="t" r="r" b="b"/>
            <a:pathLst>
              <a:path w="323850">
                <a:moveTo>
                  <a:pt x="0" y="0"/>
                </a:moveTo>
                <a:lnTo>
                  <a:pt x="311300" y="0"/>
                </a:lnTo>
                <a:lnTo>
                  <a:pt x="323765" y="0"/>
                </a:lnTo>
              </a:path>
            </a:pathLst>
          </a:custGeom>
          <a:ln w="24930">
            <a:solidFill>
              <a:srgbClr val="A6AAA9"/>
            </a:solidFill>
          </a:ln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17" name="object 17"/>
          <p:cNvSpPr/>
          <p:nvPr/>
        </p:nvSpPr>
        <p:spPr>
          <a:xfrm>
            <a:off x="7500647" y="1756695"/>
            <a:ext cx="202594" cy="202594"/>
          </a:xfrm>
          <a:custGeom>
            <a:avLst/>
            <a:gdLst/>
            <a:ahLst/>
            <a:cxnLst/>
            <a:rect l="l" t="t" r="r" b="b"/>
            <a:pathLst>
              <a:path w="102235" h="102234">
                <a:moveTo>
                  <a:pt x="0" y="0"/>
                </a:moveTo>
                <a:lnTo>
                  <a:pt x="0" y="101714"/>
                </a:lnTo>
                <a:lnTo>
                  <a:pt x="101714" y="50857"/>
                </a:lnTo>
                <a:lnTo>
                  <a:pt x="0" y="0"/>
                </a:lnTo>
                <a:close/>
              </a:path>
            </a:pathLst>
          </a:custGeom>
          <a:solidFill>
            <a:srgbClr val="A6AAA9"/>
          </a:solidFill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18" name="object 18"/>
          <p:cNvSpPr/>
          <p:nvPr/>
        </p:nvSpPr>
        <p:spPr>
          <a:xfrm>
            <a:off x="3979922" y="2138389"/>
            <a:ext cx="792760" cy="1058271"/>
          </a:xfrm>
          <a:custGeom>
            <a:avLst/>
            <a:gdLst/>
            <a:ahLst/>
            <a:cxnLst/>
            <a:rect l="l" t="t" r="r" b="b"/>
            <a:pathLst>
              <a:path w="400050" h="534035">
                <a:moveTo>
                  <a:pt x="0" y="533685"/>
                </a:moveTo>
                <a:lnTo>
                  <a:pt x="392011" y="9979"/>
                </a:lnTo>
                <a:lnTo>
                  <a:pt x="399481" y="0"/>
                </a:lnTo>
              </a:path>
            </a:pathLst>
          </a:custGeom>
          <a:ln w="24930">
            <a:solidFill>
              <a:srgbClr val="A6AAA9"/>
            </a:solidFill>
          </a:ln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19" name="object 19"/>
          <p:cNvSpPr/>
          <p:nvPr/>
        </p:nvSpPr>
        <p:spPr>
          <a:xfrm>
            <a:off x="4676072" y="1996800"/>
            <a:ext cx="202594" cy="222728"/>
          </a:xfrm>
          <a:custGeom>
            <a:avLst/>
            <a:gdLst/>
            <a:ahLst/>
            <a:cxnLst/>
            <a:rect l="l" t="t" r="r" b="b"/>
            <a:pathLst>
              <a:path w="102235" h="112394">
                <a:moveTo>
                  <a:pt x="101666" y="0"/>
                </a:moveTo>
                <a:lnTo>
                  <a:pt x="0" y="50952"/>
                </a:lnTo>
                <a:lnTo>
                  <a:pt x="81428" y="111905"/>
                </a:lnTo>
                <a:lnTo>
                  <a:pt x="101666" y="0"/>
                </a:lnTo>
                <a:close/>
              </a:path>
            </a:pathLst>
          </a:custGeom>
          <a:solidFill>
            <a:srgbClr val="A6AAA9"/>
          </a:solidFill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20" name="object 20"/>
          <p:cNvSpPr/>
          <p:nvPr/>
        </p:nvSpPr>
        <p:spPr>
          <a:xfrm>
            <a:off x="2661396" y="3249310"/>
            <a:ext cx="1540219" cy="898461"/>
          </a:xfrm>
          <a:custGeom>
            <a:avLst/>
            <a:gdLst/>
            <a:ahLst/>
            <a:cxnLst/>
            <a:rect l="l" t="t" r="r" b="b"/>
            <a:pathLst>
              <a:path w="777240" h="453389">
                <a:moveTo>
                  <a:pt x="652317" y="0"/>
                </a:moveTo>
                <a:lnTo>
                  <a:pt x="125401" y="0"/>
                </a:lnTo>
                <a:lnTo>
                  <a:pt x="101228" y="95"/>
                </a:lnTo>
                <a:lnTo>
                  <a:pt x="51518" y="6122"/>
                </a:lnTo>
                <a:lnTo>
                  <a:pt x="13408" y="36668"/>
                </a:lnTo>
                <a:lnTo>
                  <a:pt x="667" y="82159"/>
                </a:lnTo>
                <a:lnTo>
                  <a:pt x="0" y="101089"/>
                </a:lnTo>
                <a:lnTo>
                  <a:pt x="8" y="351832"/>
                </a:lnTo>
                <a:lnTo>
                  <a:pt x="6027" y="401308"/>
                </a:lnTo>
                <a:lnTo>
                  <a:pt x="36573" y="439418"/>
                </a:lnTo>
                <a:lnTo>
                  <a:pt x="81994" y="452157"/>
                </a:lnTo>
                <a:lnTo>
                  <a:pt x="124846" y="452922"/>
                </a:lnTo>
                <a:lnTo>
                  <a:pt x="651761" y="452922"/>
                </a:lnTo>
                <a:lnTo>
                  <a:pt x="695099" y="452157"/>
                </a:lnTo>
                <a:lnTo>
                  <a:pt x="740590" y="439418"/>
                </a:lnTo>
                <a:lnTo>
                  <a:pt x="771136" y="401308"/>
                </a:lnTo>
                <a:lnTo>
                  <a:pt x="777163" y="351832"/>
                </a:lnTo>
                <a:lnTo>
                  <a:pt x="777155" y="101089"/>
                </a:lnTo>
                <a:lnTo>
                  <a:pt x="771136" y="51613"/>
                </a:lnTo>
                <a:lnTo>
                  <a:pt x="740590" y="13504"/>
                </a:lnTo>
                <a:lnTo>
                  <a:pt x="695169" y="765"/>
                </a:lnTo>
                <a:lnTo>
                  <a:pt x="676169" y="95"/>
                </a:lnTo>
                <a:lnTo>
                  <a:pt x="652317" y="0"/>
                </a:lnTo>
                <a:close/>
              </a:path>
            </a:pathLst>
          </a:custGeom>
          <a:solidFill>
            <a:srgbClr val="F96928"/>
          </a:solidFill>
        </p:spPr>
        <p:txBody>
          <a:bodyPr wrap="square" lIns="0" tIns="0" rIns="0" bIns="0" rtlCol="0"/>
          <a:lstStyle/>
          <a:p>
            <a:endParaRPr sz="3567">
              <a:solidFill>
                <a:srgbClr val="002060"/>
              </a:solidFill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847162" y="3364060"/>
            <a:ext cx="1165231" cy="645577"/>
          </a:xfrm>
          <a:prstGeom prst="rect">
            <a:avLst/>
          </a:prstGeom>
        </p:spPr>
        <p:txBody>
          <a:bodyPr vert="horz" wrap="square" lIns="0" tIns="80534" rIns="0" bIns="0" rtlCol="0">
            <a:spAutoFit/>
          </a:bodyPr>
          <a:lstStyle/>
          <a:p>
            <a:pPr marL="25168" marR="10067" indent="157297">
              <a:lnSpc>
                <a:spcPts val="2180"/>
              </a:lnSpc>
              <a:spcBef>
                <a:spcPts val="634"/>
              </a:spcBef>
            </a:pPr>
            <a:r>
              <a:rPr sz="2180" spc="-89" dirty="0">
                <a:solidFill>
                  <a:srgbClr val="002060"/>
                </a:solidFill>
                <a:latin typeface="Tahoma"/>
                <a:cs typeface="Tahoma"/>
              </a:rPr>
              <a:t>feature </a:t>
            </a:r>
            <a:r>
              <a:rPr sz="2180" spc="-79" dirty="0">
                <a:solidFill>
                  <a:srgbClr val="002060"/>
                </a:solidFill>
                <a:latin typeface="Tahoma"/>
                <a:cs typeface="Tahoma"/>
              </a:rPr>
              <a:t> </a:t>
            </a:r>
            <a:r>
              <a:rPr sz="2180" spc="-119" dirty="0">
                <a:solidFill>
                  <a:srgbClr val="002060"/>
                </a:solidFill>
                <a:latin typeface="Tahoma"/>
                <a:cs typeface="Tahoma"/>
              </a:rPr>
              <a:t>ex</a:t>
            </a:r>
            <a:r>
              <a:rPr sz="2180" spc="-89" dirty="0">
                <a:solidFill>
                  <a:srgbClr val="002060"/>
                </a:solidFill>
                <a:latin typeface="Tahoma"/>
                <a:cs typeface="Tahoma"/>
              </a:rPr>
              <a:t>t</a:t>
            </a:r>
            <a:r>
              <a:rPr sz="2180" spc="-59" dirty="0">
                <a:solidFill>
                  <a:srgbClr val="002060"/>
                </a:solidFill>
                <a:latin typeface="Tahoma"/>
                <a:cs typeface="Tahoma"/>
              </a:rPr>
              <a:t>rac</a:t>
            </a:r>
            <a:r>
              <a:rPr sz="2180" spc="-50" dirty="0">
                <a:solidFill>
                  <a:srgbClr val="002060"/>
                </a:solidFill>
                <a:latin typeface="Tahoma"/>
                <a:cs typeface="Tahoma"/>
              </a:rPr>
              <a:t>t</a:t>
            </a:r>
            <a:r>
              <a:rPr sz="2180" spc="-99" dirty="0">
                <a:solidFill>
                  <a:srgbClr val="002060"/>
                </a:solidFill>
                <a:latin typeface="Tahoma"/>
                <a:cs typeface="Tahoma"/>
              </a:rPr>
              <a:t>ion</a:t>
            </a:r>
            <a:endParaRPr sz="2180" dirty="0">
              <a:solidFill>
                <a:srgbClr val="002060"/>
              </a:solidFill>
              <a:latin typeface="Tahoma"/>
              <a:cs typeface="Tahoma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4380898" y="3249310"/>
            <a:ext cx="1540219" cy="898461"/>
          </a:xfrm>
          <a:custGeom>
            <a:avLst/>
            <a:gdLst/>
            <a:ahLst/>
            <a:cxnLst/>
            <a:rect l="l" t="t" r="r" b="b"/>
            <a:pathLst>
              <a:path w="777239" h="453389">
                <a:moveTo>
                  <a:pt x="652317" y="0"/>
                </a:moveTo>
                <a:lnTo>
                  <a:pt x="125401" y="0"/>
                </a:lnTo>
                <a:lnTo>
                  <a:pt x="101228" y="95"/>
                </a:lnTo>
                <a:lnTo>
                  <a:pt x="51518" y="6122"/>
                </a:lnTo>
                <a:lnTo>
                  <a:pt x="13408" y="36668"/>
                </a:lnTo>
                <a:lnTo>
                  <a:pt x="667" y="82159"/>
                </a:lnTo>
                <a:lnTo>
                  <a:pt x="0" y="101089"/>
                </a:lnTo>
                <a:lnTo>
                  <a:pt x="8" y="351832"/>
                </a:lnTo>
                <a:lnTo>
                  <a:pt x="6026" y="401308"/>
                </a:lnTo>
                <a:lnTo>
                  <a:pt x="36573" y="439418"/>
                </a:lnTo>
                <a:lnTo>
                  <a:pt x="81994" y="452157"/>
                </a:lnTo>
                <a:lnTo>
                  <a:pt x="124846" y="452922"/>
                </a:lnTo>
                <a:lnTo>
                  <a:pt x="651761" y="452922"/>
                </a:lnTo>
                <a:lnTo>
                  <a:pt x="695099" y="452157"/>
                </a:lnTo>
                <a:lnTo>
                  <a:pt x="740590" y="439418"/>
                </a:lnTo>
                <a:lnTo>
                  <a:pt x="771136" y="401308"/>
                </a:lnTo>
                <a:lnTo>
                  <a:pt x="777163" y="351832"/>
                </a:lnTo>
                <a:lnTo>
                  <a:pt x="777155" y="101089"/>
                </a:lnTo>
                <a:lnTo>
                  <a:pt x="771136" y="51613"/>
                </a:lnTo>
                <a:lnTo>
                  <a:pt x="740590" y="13504"/>
                </a:lnTo>
                <a:lnTo>
                  <a:pt x="695169" y="765"/>
                </a:lnTo>
                <a:lnTo>
                  <a:pt x="676169" y="95"/>
                </a:lnTo>
                <a:lnTo>
                  <a:pt x="652317" y="0"/>
                </a:lnTo>
                <a:close/>
              </a:path>
            </a:pathLst>
          </a:custGeom>
          <a:solidFill>
            <a:srgbClr val="FF9D35"/>
          </a:solidFill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23" name="object 23"/>
          <p:cNvSpPr txBox="1"/>
          <p:nvPr/>
        </p:nvSpPr>
        <p:spPr>
          <a:xfrm>
            <a:off x="4497214" y="3364060"/>
            <a:ext cx="1304908" cy="645577"/>
          </a:xfrm>
          <a:prstGeom prst="rect">
            <a:avLst/>
          </a:prstGeom>
        </p:spPr>
        <p:txBody>
          <a:bodyPr vert="horz" wrap="square" lIns="0" tIns="80534" rIns="0" bIns="0" rtlCol="0">
            <a:spAutoFit/>
          </a:bodyPr>
          <a:lstStyle/>
          <a:p>
            <a:pPr marL="25168" marR="10067" indent="187499">
              <a:lnSpc>
                <a:spcPts val="2180"/>
              </a:lnSpc>
              <a:spcBef>
                <a:spcPts val="634"/>
              </a:spcBef>
            </a:pPr>
            <a:r>
              <a:rPr sz="2180" spc="-159" dirty="0">
                <a:solidFill>
                  <a:srgbClr val="002060"/>
                </a:solidFill>
                <a:latin typeface="Tahoma"/>
                <a:cs typeface="Tahoma"/>
              </a:rPr>
              <a:t>mode</a:t>
            </a:r>
            <a:r>
              <a:rPr sz="2180" spc="-59" dirty="0">
                <a:solidFill>
                  <a:srgbClr val="002060"/>
                </a:solidFill>
                <a:latin typeface="Tahoma"/>
                <a:cs typeface="Tahoma"/>
              </a:rPr>
              <a:t>l</a:t>
            </a:r>
            <a:r>
              <a:rPr sz="2180" spc="-218" dirty="0">
                <a:solidFill>
                  <a:srgbClr val="002060"/>
                </a:solidFill>
                <a:latin typeface="Tahoma"/>
                <a:cs typeface="Tahoma"/>
              </a:rPr>
              <a:t> </a:t>
            </a:r>
            <a:r>
              <a:rPr sz="2180" spc="-119" dirty="0">
                <a:solidFill>
                  <a:srgbClr val="002060"/>
                </a:solidFill>
                <a:latin typeface="Tahoma"/>
                <a:cs typeface="Tahoma"/>
              </a:rPr>
              <a:t>&amp;  </a:t>
            </a:r>
            <a:r>
              <a:rPr sz="2180" spc="-99" dirty="0">
                <a:solidFill>
                  <a:srgbClr val="002060"/>
                </a:solidFill>
                <a:latin typeface="Tahoma"/>
                <a:cs typeface="Tahoma"/>
              </a:rPr>
              <a:t>pa</a:t>
            </a:r>
            <a:r>
              <a:rPr sz="2180" spc="-79" dirty="0">
                <a:solidFill>
                  <a:srgbClr val="002060"/>
                </a:solidFill>
                <a:latin typeface="Tahoma"/>
                <a:cs typeface="Tahoma"/>
              </a:rPr>
              <a:t>r</a:t>
            </a:r>
            <a:r>
              <a:rPr sz="2180" spc="-159" dirty="0">
                <a:solidFill>
                  <a:srgbClr val="002060"/>
                </a:solidFill>
                <a:latin typeface="Tahoma"/>
                <a:cs typeface="Tahoma"/>
              </a:rPr>
              <a:t>ame</a:t>
            </a:r>
            <a:r>
              <a:rPr sz="2180" spc="-99" dirty="0">
                <a:solidFill>
                  <a:srgbClr val="002060"/>
                </a:solidFill>
                <a:latin typeface="Tahoma"/>
                <a:cs typeface="Tahoma"/>
              </a:rPr>
              <a:t>t</a:t>
            </a:r>
            <a:r>
              <a:rPr sz="2180" spc="-69" dirty="0">
                <a:solidFill>
                  <a:srgbClr val="002060"/>
                </a:solidFill>
                <a:latin typeface="Tahoma"/>
                <a:cs typeface="Tahoma"/>
              </a:rPr>
              <a:t>e</a:t>
            </a:r>
            <a:r>
              <a:rPr sz="2180" spc="-59" dirty="0">
                <a:solidFill>
                  <a:srgbClr val="002060"/>
                </a:solidFill>
                <a:latin typeface="Tahoma"/>
                <a:cs typeface="Tahoma"/>
              </a:rPr>
              <a:t>r</a:t>
            </a:r>
            <a:r>
              <a:rPr sz="2180" spc="-99" dirty="0">
                <a:solidFill>
                  <a:srgbClr val="002060"/>
                </a:solidFill>
                <a:latin typeface="Tahoma"/>
                <a:cs typeface="Tahoma"/>
              </a:rPr>
              <a:t>s</a:t>
            </a:r>
            <a:endParaRPr sz="2180" dirty="0">
              <a:solidFill>
                <a:srgbClr val="002060"/>
              </a:solidFill>
              <a:latin typeface="Tahoma"/>
              <a:cs typeface="Tahoma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6100399" y="3249310"/>
            <a:ext cx="1540219" cy="898461"/>
          </a:xfrm>
          <a:custGeom>
            <a:avLst/>
            <a:gdLst/>
            <a:ahLst/>
            <a:cxnLst/>
            <a:rect l="l" t="t" r="r" b="b"/>
            <a:pathLst>
              <a:path w="777239" h="453389">
                <a:moveTo>
                  <a:pt x="652317" y="0"/>
                </a:moveTo>
                <a:lnTo>
                  <a:pt x="125401" y="0"/>
                </a:lnTo>
                <a:lnTo>
                  <a:pt x="101228" y="95"/>
                </a:lnTo>
                <a:lnTo>
                  <a:pt x="51518" y="6122"/>
                </a:lnTo>
                <a:lnTo>
                  <a:pt x="13408" y="36668"/>
                </a:lnTo>
                <a:lnTo>
                  <a:pt x="667" y="82159"/>
                </a:lnTo>
                <a:lnTo>
                  <a:pt x="0" y="101089"/>
                </a:lnTo>
                <a:lnTo>
                  <a:pt x="8" y="351832"/>
                </a:lnTo>
                <a:lnTo>
                  <a:pt x="6026" y="401308"/>
                </a:lnTo>
                <a:lnTo>
                  <a:pt x="36573" y="439418"/>
                </a:lnTo>
                <a:lnTo>
                  <a:pt x="81994" y="452157"/>
                </a:lnTo>
                <a:lnTo>
                  <a:pt x="124846" y="452922"/>
                </a:lnTo>
                <a:lnTo>
                  <a:pt x="651761" y="452922"/>
                </a:lnTo>
                <a:lnTo>
                  <a:pt x="695099" y="452157"/>
                </a:lnTo>
                <a:lnTo>
                  <a:pt x="740590" y="439418"/>
                </a:lnTo>
                <a:lnTo>
                  <a:pt x="771136" y="401308"/>
                </a:lnTo>
                <a:lnTo>
                  <a:pt x="777163" y="351832"/>
                </a:lnTo>
                <a:lnTo>
                  <a:pt x="777155" y="101089"/>
                </a:lnTo>
                <a:lnTo>
                  <a:pt x="771136" y="51613"/>
                </a:lnTo>
                <a:lnTo>
                  <a:pt x="740590" y="13504"/>
                </a:lnTo>
                <a:lnTo>
                  <a:pt x="695169" y="765"/>
                </a:lnTo>
                <a:lnTo>
                  <a:pt x="676169" y="95"/>
                </a:lnTo>
                <a:lnTo>
                  <a:pt x="652317" y="0"/>
                </a:lnTo>
                <a:close/>
              </a:path>
            </a:pathLst>
          </a:custGeom>
          <a:solidFill>
            <a:srgbClr val="FDCB56"/>
          </a:solidFill>
        </p:spPr>
        <p:txBody>
          <a:bodyPr wrap="square" lIns="0" tIns="0" rIns="0" bIns="0" rtlCol="0"/>
          <a:lstStyle/>
          <a:p>
            <a:endParaRPr sz="3567">
              <a:solidFill>
                <a:srgbClr val="002060"/>
              </a:solidFill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167028" y="3502389"/>
            <a:ext cx="1398025" cy="360889"/>
          </a:xfrm>
          <a:prstGeom prst="rect">
            <a:avLst/>
          </a:prstGeom>
        </p:spPr>
        <p:txBody>
          <a:bodyPr vert="horz" wrap="square" lIns="0" tIns="25167" rIns="0" bIns="0" rtlCol="0">
            <a:spAutoFit/>
          </a:bodyPr>
          <a:lstStyle/>
          <a:p>
            <a:pPr marL="25168">
              <a:spcBef>
                <a:spcPts val="198"/>
              </a:spcBef>
            </a:pPr>
            <a:r>
              <a:rPr sz="2180" spc="-99" dirty="0">
                <a:solidFill>
                  <a:srgbClr val="002060"/>
                </a:solidFill>
                <a:latin typeface="Tahoma"/>
                <a:cs typeface="Tahoma"/>
              </a:rPr>
              <a:t>optimization</a:t>
            </a:r>
            <a:endParaRPr sz="2180">
              <a:solidFill>
                <a:srgbClr val="002060"/>
              </a:solidFill>
              <a:latin typeface="Tahoma"/>
              <a:cs typeface="Tahoma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7819902" y="3249310"/>
            <a:ext cx="1540219" cy="898461"/>
          </a:xfrm>
          <a:custGeom>
            <a:avLst/>
            <a:gdLst/>
            <a:ahLst/>
            <a:cxnLst/>
            <a:rect l="l" t="t" r="r" b="b"/>
            <a:pathLst>
              <a:path w="777239" h="453389">
                <a:moveTo>
                  <a:pt x="652317" y="0"/>
                </a:moveTo>
                <a:lnTo>
                  <a:pt x="125401" y="0"/>
                </a:lnTo>
                <a:lnTo>
                  <a:pt x="101228" y="95"/>
                </a:lnTo>
                <a:lnTo>
                  <a:pt x="51518" y="6122"/>
                </a:lnTo>
                <a:lnTo>
                  <a:pt x="13408" y="36668"/>
                </a:lnTo>
                <a:lnTo>
                  <a:pt x="667" y="82159"/>
                </a:lnTo>
                <a:lnTo>
                  <a:pt x="0" y="101089"/>
                </a:lnTo>
                <a:lnTo>
                  <a:pt x="8" y="351832"/>
                </a:lnTo>
                <a:lnTo>
                  <a:pt x="6027" y="401308"/>
                </a:lnTo>
                <a:lnTo>
                  <a:pt x="36573" y="439418"/>
                </a:lnTo>
                <a:lnTo>
                  <a:pt x="81994" y="452157"/>
                </a:lnTo>
                <a:lnTo>
                  <a:pt x="124846" y="452922"/>
                </a:lnTo>
                <a:lnTo>
                  <a:pt x="651761" y="452922"/>
                </a:lnTo>
                <a:lnTo>
                  <a:pt x="695099" y="452157"/>
                </a:lnTo>
                <a:lnTo>
                  <a:pt x="740590" y="439418"/>
                </a:lnTo>
                <a:lnTo>
                  <a:pt x="771136" y="401308"/>
                </a:lnTo>
                <a:lnTo>
                  <a:pt x="777164" y="351832"/>
                </a:lnTo>
                <a:lnTo>
                  <a:pt x="777155" y="101089"/>
                </a:lnTo>
                <a:lnTo>
                  <a:pt x="771136" y="51613"/>
                </a:lnTo>
                <a:lnTo>
                  <a:pt x="740590" y="13504"/>
                </a:lnTo>
                <a:lnTo>
                  <a:pt x="695169" y="765"/>
                </a:lnTo>
                <a:lnTo>
                  <a:pt x="676169" y="95"/>
                </a:lnTo>
                <a:lnTo>
                  <a:pt x="652317" y="0"/>
                </a:lnTo>
                <a:close/>
              </a:path>
            </a:pathLst>
          </a:custGeom>
          <a:solidFill>
            <a:srgbClr val="FFE989"/>
          </a:solidFill>
        </p:spPr>
        <p:txBody>
          <a:bodyPr wrap="square" lIns="0" tIns="0" rIns="0" bIns="0" rtlCol="0"/>
          <a:lstStyle/>
          <a:p>
            <a:endParaRPr sz="3567">
              <a:solidFill>
                <a:srgbClr val="002060"/>
              </a:solidFill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8004811" y="3502390"/>
            <a:ext cx="1179073" cy="360889"/>
          </a:xfrm>
          <a:prstGeom prst="rect">
            <a:avLst/>
          </a:prstGeom>
        </p:spPr>
        <p:txBody>
          <a:bodyPr vert="horz" wrap="square" lIns="0" tIns="25167" rIns="0" bIns="0" rtlCol="0">
            <a:spAutoFit/>
          </a:bodyPr>
          <a:lstStyle/>
          <a:p>
            <a:pPr marL="25168">
              <a:spcBef>
                <a:spcPts val="198"/>
              </a:spcBef>
            </a:pPr>
            <a:r>
              <a:rPr sz="2180" spc="-109" dirty="0">
                <a:solidFill>
                  <a:srgbClr val="002060"/>
                </a:solidFill>
                <a:latin typeface="Tahoma"/>
                <a:cs typeface="Tahoma"/>
              </a:rPr>
              <a:t>evaluation</a:t>
            </a:r>
            <a:endParaRPr sz="2180">
              <a:solidFill>
                <a:srgbClr val="002060"/>
              </a:solidFill>
              <a:latin typeface="Tahoma"/>
              <a:cs typeface="Tahoma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7015398" y="2117434"/>
            <a:ext cx="1080921" cy="1080921"/>
          </a:xfrm>
          <a:custGeom>
            <a:avLst/>
            <a:gdLst/>
            <a:ahLst/>
            <a:cxnLst/>
            <a:rect l="l" t="t" r="r" b="b"/>
            <a:pathLst>
              <a:path w="545464" h="545465">
                <a:moveTo>
                  <a:pt x="545149" y="545149"/>
                </a:moveTo>
                <a:lnTo>
                  <a:pt x="8814" y="8814"/>
                </a:lnTo>
                <a:lnTo>
                  <a:pt x="0" y="0"/>
                </a:lnTo>
              </a:path>
            </a:pathLst>
          </a:custGeom>
          <a:ln w="24930">
            <a:solidFill>
              <a:srgbClr val="A6AAA9"/>
            </a:solidFill>
          </a:ln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30" name="object 30"/>
          <p:cNvSpPr/>
          <p:nvPr/>
        </p:nvSpPr>
        <p:spPr>
          <a:xfrm>
            <a:off x="6890338" y="1992372"/>
            <a:ext cx="213919" cy="213919"/>
          </a:xfrm>
          <a:custGeom>
            <a:avLst/>
            <a:gdLst/>
            <a:ahLst/>
            <a:cxnLst/>
            <a:rect l="l" t="t" r="r" b="b"/>
            <a:pathLst>
              <a:path w="107950" h="107950">
                <a:moveTo>
                  <a:pt x="0" y="0"/>
                </a:moveTo>
                <a:lnTo>
                  <a:pt x="35961" y="107885"/>
                </a:lnTo>
                <a:lnTo>
                  <a:pt x="107885" y="35961"/>
                </a:lnTo>
                <a:lnTo>
                  <a:pt x="0" y="0"/>
                </a:lnTo>
                <a:close/>
              </a:path>
            </a:pathLst>
          </a:custGeom>
          <a:solidFill>
            <a:srgbClr val="A6AAA9"/>
          </a:solidFill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31" name="object 31"/>
          <p:cNvSpPr/>
          <p:nvPr/>
        </p:nvSpPr>
        <p:spPr>
          <a:xfrm>
            <a:off x="4976346" y="2720232"/>
            <a:ext cx="495789" cy="495789"/>
          </a:xfrm>
          <a:custGeom>
            <a:avLst/>
            <a:gdLst/>
            <a:ahLst/>
            <a:cxnLst/>
            <a:rect l="l" t="t" r="r" b="b"/>
            <a:pathLst>
              <a:path w="250189" h="250190">
                <a:moveTo>
                  <a:pt x="0" y="249772"/>
                </a:moveTo>
                <a:lnTo>
                  <a:pt x="240957" y="8814"/>
                </a:lnTo>
                <a:lnTo>
                  <a:pt x="249772" y="0"/>
                </a:lnTo>
              </a:path>
            </a:pathLst>
          </a:custGeom>
          <a:ln w="24930">
            <a:solidFill>
              <a:srgbClr val="A6AAA9"/>
            </a:solidFill>
          </a:ln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32" name="object 32"/>
          <p:cNvSpPr/>
          <p:nvPr/>
        </p:nvSpPr>
        <p:spPr>
          <a:xfrm>
            <a:off x="5382577" y="2595172"/>
            <a:ext cx="213919" cy="213919"/>
          </a:xfrm>
          <a:custGeom>
            <a:avLst/>
            <a:gdLst/>
            <a:ahLst/>
            <a:cxnLst/>
            <a:rect l="l" t="t" r="r" b="b"/>
            <a:pathLst>
              <a:path w="107950" h="107950">
                <a:moveTo>
                  <a:pt x="107885" y="0"/>
                </a:moveTo>
                <a:lnTo>
                  <a:pt x="0" y="35961"/>
                </a:lnTo>
                <a:lnTo>
                  <a:pt x="71923" y="107885"/>
                </a:lnTo>
                <a:lnTo>
                  <a:pt x="107885" y="0"/>
                </a:lnTo>
                <a:close/>
              </a:path>
            </a:pathLst>
          </a:custGeom>
          <a:solidFill>
            <a:srgbClr val="A6AAA9"/>
          </a:solidFill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33" name="object 33"/>
          <p:cNvSpPr/>
          <p:nvPr/>
        </p:nvSpPr>
        <p:spPr>
          <a:xfrm>
            <a:off x="6341635" y="2714910"/>
            <a:ext cx="505856" cy="505856"/>
          </a:xfrm>
          <a:custGeom>
            <a:avLst/>
            <a:gdLst/>
            <a:ahLst/>
            <a:cxnLst/>
            <a:rect l="l" t="t" r="r" b="b"/>
            <a:pathLst>
              <a:path w="255269" h="255269">
                <a:moveTo>
                  <a:pt x="255144" y="255144"/>
                </a:moveTo>
                <a:lnTo>
                  <a:pt x="8814" y="8814"/>
                </a:lnTo>
                <a:lnTo>
                  <a:pt x="0" y="0"/>
                </a:lnTo>
              </a:path>
            </a:pathLst>
          </a:custGeom>
          <a:ln w="24930">
            <a:solidFill>
              <a:srgbClr val="A6AAA9"/>
            </a:solidFill>
          </a:ln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34" name="object 34"/>
          <p:cNvSpPr/>
          <p:nvPr/>
        </p:nvSpPr>
        <p:spPr>
          <a:xfrm>
            <a:off x="6216575" y="2589850"/>
            <a:ext cx="213919" cy="213919"/>
          </a:xfrm>
          <a:custGeom>
            <a:avLst/>
            <a:gdLst/>
            <a:ahLst/>
            <a:cxnLst/>
            <a:rect l="l" t="t" r="r" b="b"/>
            <a:pathLst>
              <a:path w="107950" h="107950">
                <a:moveTo>
                  <a:pt x="0" y="0"/>
                </a:moveTo>
                <a:lnTo>
                  <a:pt x="35961" y="107885"/>
                </a:lnTo>
                <a:lnTo>
                  <a:pt x="107885" y="35961"/>
                </a:lnTo>
                <a:lnTo>
                  <a:pt x="0" y="0"/>
                </a:lnTo>
                <a:close/>
              </a:path>
            </a:pathLst>
          </a:custGeom>
          <a:solidFill>
            <a:srgbClr val="A6AAA9"/>
          </a:solidFill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35" name="object 35"/>
          <p:cNvSpPr txBox="1"/>
          <p:nvPr/>
        </p:nvSpPr>
        <p:spPr>
          <a:xfrm>
            <a:off x="1122491" y="4661952"/>
            <a:ext cx="11028219" cy="1399635"/>
          </a:xfrm>
          <a:prstGeom prst="rect">
            <a:avLst/>
          </a:prstGeom>
        </p:spPr>
        <p:txBody>
          <a:bodyPr vert="horz" wrap="square" lIns="0" tIns="25167" rIns="0" bIns="0" rtlCol="0">
            <a:spAutoFit/>
          </a:bodyPr>
          <a:lstStyle/>
          <a:p>
            <a:pPr marL="2346878" marR="10067" indent="-2322969">
              <a:lnSpc>
                <a:spcPct val="114599"/>
              </a:lnSpc>
              <a:spcBef>
                <a:spcPts val="198"/>
              </a:spcBef>
            </a:pPr>
            <a:r>
              <a:rPr sz="2200" spc="-79" dirty="0">
                <a:solidFill>
                  <a:srgbClr val="EB801A"/>
                </a:solidFill>
                <a:latin typeface="Microsoft Sans Serif"/>
                <a:cs typeface="Microsoft Sans Serif"/>
              </a:rPr>
              <a:t>Equip</a:t>
            </a:r>
            <a:r>
              <a:rPr sz="2200" spc="129" dirty="0">
                <a:solidFill>
                  <a:srgbClr val="EB801A"/>
                </a:solidFill>
                <a:latin typeface="Microsoft Sans Serif"/>
                <a:cs typeface="Microsoft Sans Serif"/>
              </a:rPr>
              <a:t> </a:t>
            </a:r>
            <a:r>
              <a:rPr sz="2200" spc="-119" dirty="0">
                <a:solidFill>
                  <a:srgbClr val="EB801A"/>
                </a:solidFill>
                <a:latin typeface="Microsoft Sans Serif"/>
                <a:cs typeface="Microsoft Sans Serif"/>
              </a:rPr>
              <a:t>you</a:t>
            </a:r>
            <a:r>
              <a:rPr sz="2200" spc="129" dirty="0">
                <a:solidFill>
                  <a:srgbClr val="EB801A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2373A"/>
                </a:solidFill>
                <a:latin typeface="Microsoft Sans Serif"/>
                <a:cs typeface="Microsoft Sans Serif"/>
              </a:rPr>
              <a:t>with</a:t>
            </a:r>
            <a:r>
              <a:rPr sz="2200" spc="139" dirty="0">
                <a:solidFill>
                  <a:srgbClr val="22373A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2373A"/>
                </a:solidFill>
                <a:latin typeface="Microsoft Sans Serif"/>
                <a:cs typeface="Microsoft Sans Serif"/>
              </a:rPr>
              <a:t>the</a:t>
            </a:r>
            <a:r>
              <a:rPr sz="2200" spc="139" dirty="0">
                <a:solidFill>
                  <a:srgbClr val="22373A"/>
                </a:solidFill>
                <a:latin typeface="Microsoft Sans Serif"/>
                <a:cs typeface="Microsoft Sans Serif"/>
              </a:rPr>
              <a:t> </a:t>
            </a:r>
            <a:r>
              <a:rPr sz="2200" i="1" spc="-50" dirty="0">
                <a:solidFill>
                  <a:srgbClr val="22373A"/>
                </a:solidFill>
                <a:latin typeface="Arial"/>
                <a:cs typeface="Arial"/>
              </a:rPr>
              <a:t>tools</a:t>
            </a:r>
            <a:r>
              <a:rPr sz="2200" i="1" spc="268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2200" spc="20" dirty="0">
                <a:solidFill>
                  <a:srgbClr val="22373A"/>
                </a:solidFill>
                <a:latin typeface="Microsoft Sans Serif"/>
                <a:cs typeface="Microsoft Sans Serif"/>
              </a:rPr>
              <a:t>to</a:t>
            </a:r>
            <a:r>
              <a:rPr sz="2200" spc="139" dirty="0">
                <a:solidFill>
                  <a:srgbClr val="22373A"/>
                </a:solidFill>
                <a:latin typeface="Microsoft Sans Serif"/>
                <a:cs typeface="Microsoft Sans Serif"/>
              </a:rPr>
              <a:t> </a:t>
            </a:r>
            <a:r>
              <a:rPr sz="2200" i="1" spc="-119" dirty="0">
                <a:solidFill>
                  <a:srgbClr val="22373A"/>
                </a:solidFill>
                <a:latin typeface="Arial"/>
                <a:cs typeface="Arial"/>
              </a:rPr>
              <a:t>develop</a:t>
            </a:r>
            <a:r>
              <a:rPr sz="2200" i="1" spc="178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2200" spc="-109" dirty="0">
                <a:solidFill>
                  <a:srgbClr val="22373A"/>
                </a:solidFill>
                <a:latin typeface="Microsoft Sans Serif"/>
                <a:cs typeface="Microsoft Sans Serif"/>
              </a:rPr>
              <a:t>and</a:t>
            </a:r>
            <a:r>
              <a:rPr sz="2200" spc="139" dirty="0">
                <a:solidFill>
                  <a:srgbClr val="22373A"/>
                </a:solidFill>
                <a:latin typeface="Microsoft Sans Serif"/>
                <a:cs typeface="Microsoft Sans Serif"/>
              </a:rPr>
              <a:t> </a:t>
            </a:r>
            <a:r>
              <a:rPr sz="2200" i="1" spc="-109" dirty="0">
                <a:solidFill>
                  <a:srgbClr val="22373A"/>
                </a:solidFill>
                <a:latin typeface="Arial"/>
                <a:cs typeface="Arial"/>
              </a:rPr>
              <a:t>deploy</a:t>
            </a:r>
            <a:r>
              <a:rPr sz="2200" i="1" spc="317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2200" spc="-109" dirty="0">
                <a:solidFill>
                  <a:srgbClr val="22373A"/>
                </a:solidFill>
                <a:latin typeface="Microsoft Sans Serif"/>
                <a:cs typeface="Microsoft Sans Serif"/>
              </a:rPr>
              <a:t>machine</a:t>
            </a:r>
            <a:r>
              <a:rPr sz="2200" spc="129" dirty="0">
                <a:solidFill>
                  <a:srgbClr val="22373A"/>
                </a:solidFill>
                <a:latin typeface="Microsoft Sans Serif"/>
                <a:cs typeface="Microsoft Sans Serif"/>
              </a:rPr>
              <a:t> </a:t>
            </a:r>
            <a:r>
              <a:rPr sz="2200" spc="-89" dirty="0">
                <a:solidFill>
                  <a:srgbClr val="22373A"/>
                </a:solidFill>
                <a:latin typeface="Microsoft Sans Serif"/>
                <a:cs typeface="Microsoft Sans Serif"/>
              </a:rPr>
              <a:t>learning</a:t>
            </a:r>
            <a:r>
              <a:rPr sz="2200" spc="139" dirty="0">
                <a:solidFill>
                  <a:srgbClr val="22373A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2373A"/>
                </a:solidFill>
                <a:latin typeface="Microsoft Sans Serif"/>
                <a:cs typeface="Microsoft Sans Serif"/>
              </a:rPr>
              <a:t>for </a:t>
            </a:r>
            <a:r>
              <a:rPr sz="2200" spc="-495" dirty="0">
                <a:solidFill>
                  <a:srgbClr val="22373A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109" dirty="0">
                <a:solidFill>
                  <a:srgbClr val="22373A"/>
                </a:solidFill>
                <a:latin typeface="Microsoft Sans Serif"/>
                <a:cs typeface="Microsoft Sans Serif"/>
              </a:rPr>
              <a:t>business</a:t>
            </a:r>
            <a:r>
              <a:rPr sz="2200" spc="119" dirty="0">
                <a:solidFill>
                  <a:srgbClr val="22373A"/>
                </a:solidFill>
                <a:latin typeface="Microsoft Sans Serif"/>
                <a:cs typeface="Microsoft Sans Serif"/>
              </a:rPr>
              <a:t> </a:t>
            </a:r>
            <a:r>
              <a:rPr sz="2200" spc="-69" dirty="0">
                <a:solidFill>
                  <a:srgbClr val="22373A"/>
                </a:solidFill>
                <a:latin typeface="Microsoft Sans Serif"/>
                <a:cs typeface="Microsoft Sans Serif"/>
              </a:rPr>
              <a:t>applications</a:t>
            </a:r>
            <a:endParaRPr sz="2200" dirty="0">
              <a:latin typeface="Microsoft Sans Serif"/>
              <a:cs typeface="Microsoft Sans Serif"/>
            </a:endParaRPr>
          </a:p>
          <a:p>
            <a:pPr marL="285652" indent="-251676">
              <a:spcBef>
                <a:spcPts val="1734"/>
              </a:spcBef>
              <a:buFont typeface="Arial MT"/>
              <a:buChar char="•"/>
              <a:tabLst>
                <a:tab pos="286911" algn="l"/>
              </a:tabLst>
            </a:pPr>
            <a:r>
              <a:rPr sz="2200" spc="-89" dirty="0">
                <a:solidFill>
                  <a:srgbClr val="22373A"/>
                </a:solidFill>
                <a:latin typeface="Microsoft Sans Serif"/>
                <a:cs typeface="Microsoft Sans Serif"/>
              </a:rPr>
              <a:t>Fundamental</a:t>
            </a:r>
            <a:r>
              <a:rPr sz="2200" spc="129" dirty="0">
                <a:solidFill>
                  <a:srgbClr val="22373A"/>
                </a:solidFill>
                <a:latin typeface="Microsoft Sans Serif"/>
                <a:cs typeface="Microsoft Sans Serif"/>
              </a:rPr>
              <a:t> </a:t>
            </a:r>
            <a:r>
              <a:rPr sz="2200" spc="-79" dirty="0">
                <a:solidFill>
                  <a:srgbClr val="22373A"/>
                </a:solidFill>
                <a:latin typeface="Microsoft Sans Serif"/>
                <a:cs typeface="Microsoft Sans Serif"/>
              </a:rPr>
              <a:t>Understanding:  </a:t>
            </a:r>
            <a:r>
              <a:rPr sz="2200" spc="-50" dirty="0">
                <a:solidFill>
                  <a:srgbClr val="22373A"/>
                </a:solidFill>
                <a:latin typeface="Microsoft Sans Serif"/>
                <a:cs typeface="Microsoft Sans Serif"/>
              </a:rPr>
              <a:t>Algorithms,</a:t>
            </a:r>
            <a:r>
              <a:rPr sz="2200" spc="139" dirty="0">
                <a:solidFill>
                  <a:srgbClr val="22373A"/>
                </a:solidFill>
                <a:latin typeface="Microsoft Sans Serif"/>
                <a:cs typeface="Microsoft Sans Serif"/>
              </a:rPr>
              <a:t> </a:t>
            </a:r>
            <a:r>
              <a:rPr sz="2200" spc="-59" dirty="0">
                <a:solidFill>
                  <a:srgbClr val="22373A"/>
                </a:solidFill>
                <a:latin typeface="Microsoft Sans Serif"/>
                <a:cs typeface="Microsoft Sans Serif"/>
              </a:rPr>
              <a:t>Theoretical</a:t>
            </a:r>
            <a:r>
              <a:rPr sz="2200" spc="139" dirty="0">
                <a:solidFill>
                  <a:srgbClr val="22373A"/>
                </a:solidFill>
                <a:latin typeface="Microsoft Sans Serif"/>
                <a:cs typeface="Microsoft Sans Serif"/>
              </a:rPr>
              <a:t> </a:t>
            </a:r>
            <a:r>
              <a:rPr sz="2200" spc="-99" dirty="0">
                <a:solidFill>
                  <a:srgbClr val="22373A"/>
                </a:solidFill>
                <a:latin typeface="Microsoft Sans Serif"/>
                <a:cs typeface="Microsoft Sans Serif"/>
              </a:rPr>
              <a:t>Analysis</a:t>
            </a:r>
            <a:endParaRPr sz="2200" dirty="0">
              <a:latin typeface="Microsoft Sans Serif"/>
              <a:cs typeface="Microsoft Sans Serif"/>
            </a:endParaRPr>
          </a:p>
          <a:p>
            <a:pPr marL="285652" indent="-251676">
              <a:spcBef>
                <a:spcPts val="713"/>
              </a:spcBef>
              <a:buFont typeface="Arial MT"/>
              <a:buChar char="•"/>
              <a:tabLst>
                <a:tab pos="286911" algn="l"/>
              </a:tabLst>
            </a:pPr>
            <a:r>
              <a:rPr sz="2200" spc="-59" dirty="0">
                <a:solidFill>
                  <a:srgbClr val="22373A"/>
                </a:solidFill>
                <a:latin typeface="Microsoft Sans Serif"/>
                <a:cs typeface="Microsoft Sans Serif"/>
              </a:rPr>
              <a:t>Applications:</a:t>
            </a:r>
            <a:r>
              <a:rPr sz="2200" spc="347" dirty="0">
                <a:solidFill>
                  <a:srgbClr val="22373A"/>
                </a:solidFill>
                <a:latin typeface="Microsoft Sans Serif"/>
                <a:cs typeface="Microsoft Sans Serif"/>
              </a:rPr>
              <a:t> </a:t>
            </a:r>
            <a:r>
              <a:rPr sz="2200" spc="-59" dirty="0">
                <a:solidFill>
                  <a:srgbClr val="22373A"/>
                </a:solidFill>
                <a:latin typeface="Microsoft Sans Serif"/>
                <a:cs typeface="Microsoft Sans Serif"/>
              </a:rPr>
              <a:t>Implementation</a:t>
            </a:r>
            <a:r>
              <a:rPr sz="2200" spc="129" dirty="0">
                <a:solidFill>
                  <a:srgbClr val="22373A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2373A"/>
                </a:solidFill>
                <a:latin typeface="Microsoft Sans Serif"/>
                <a:cs typeface="Microsoft Sans Serif"/>
              </a:rPr>
              <a:t>in</a:t>
            </a:r>
            <a:r>
              <a:rPr sz="2200" spc="129" dirty="0">
                <a:solidFill>
                  <a:srgbClr val="22373A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2373A"/>
                </a:solidFill>
                <a:latin typeface="Microsoft Sans Serif"/>
                <a:cs typeface="Microsoft Sans Serif"/>
              </a:rPr>
              <a:t>Python</a:t>
            </a:r>
            <a:endParaRPr sz="2200" dirty="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  <p:transition>
    <p:cut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4175" y="144062"/>
            <a:ext cx="4943567" cy="855139"/>
          </a:xfrm>
          <a:prstGeom prst="rect">
            <a:avLst/>
          </a:prstGeom>
        </p:spPr>
        <p:txBody>
          <a:bodyPr vert="horz" wrap="square" lIns="0" tIns="23909" rIns="0" bIns="0" rtlCol="0" anchor="ctr">
            <a:spAutoFit/>
          </a:bodyPr>
          <a:lstStyle/>
          <a:p>
            <a:pPr marL="25168">
              <a:lnSpc>
                <a:spcPct val="100000"/>
              </a:lnSpc>
              <a:spcBef>
                <a:spcPts val="188"/>
              </a:spcBef>
            </a:pPr>
            <a:r>
              <a:rPr spc="-59" dirty="0"/>
              <a:t>Key</a:t>
            </a:r>
            <a:r>
              <a:rPr spc="69" dirty="0"/>
              <a:t> </a:t>
            </a:r>
            <a:r>
              <a:rPr spc="-129" dirty="0"/>
              <a:t>Topics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861407" y="1371519"/>
            <a:ext cx="3669105" cy="3240112"/>
          </a:xfrm>
          <a:prstGeom prst="rect">
            <a:avLst/>
          </a:prstGeom>
        </p:spPr>
        <p:txBody>
          <a:bodyPr vert="horz" wrap="square" lIns="0" tIns="144710" rIns="0" bIns="0" rtlCol="0">
            <a:spAutoFit/>
          </a:bodyPr>
          <a:lstStyle/>
          <a:p>
            <a:pPr marL="25168">
              <a:spcBef>
                <a:spcPts val="1139"/>
              </a:spcBef>
            </a:pPr>
            <a:r>
              <a:rPr sz="2400" b="1" spc="-59" dirty="0">
                <a:solidFill>
                  <a:srgbClr val="22373A"/>
                </a:solidFill>
                <a:latin typeface="Arial"/>
                <a:cs typeface="Arial"/>
              </a:rPr>
              <a:t>Models</a:t>
            </a:r>
            <a:endParaRPr sz="2400" dirty="0">
              <a:latin typeface="Arial"/>
              <a:cs typeface="Arial"/>
            </a:endParaRPr>
          </a:p>
          <a:p>
            <a:pPr marL="526003" indent="-251676">
              <a:spcBef>
                <a:spcPts val="931"/>
              </a:spcBef>
              <a:buFont typeface="Arial MT"/>
              <a:buChar char="•"/>
              <a:tabLst>
                <a:tab pos="527261" algn="l"/>
              </a:tabLst>
            </a:pPr>
            <a:r>
              <a:rPr sz="2400" spc="-89" dirty="0">
                <a:solidFill>
                  <a:srgbClr val="22373A"/>
                </a:solidFill>
                <a:latin typeface="Microsoft Sans Serif"/>
                <a:cs typeface="Microsoft Sans Serif"/>
              </a:rPr>
              <a:t>Linear</a:t>
            </a:r>
            <a:r>
              <a:rPr sz="2400" spc="-10" dirty="0">
                <a:solidFill>
                  <a:srgbClr val="22373A"/>
                </a:solidFill>
                <a:latin typeface="Microsoft Sans Serif"/>
                <a:cs typeface="Microsoft Sans Serif"/>
              </a:rPr>
              <a:t> </a:t>
            </a:r>
            <a:r>
              <a:rPr sz="2400" spc="-119" dirty="0">
                <a:solidFill>
                  <a:srgbClr val="22373A"/>
                </a:solidFill>
                <a:latin typeface="Microsoft Sans Serif"/>
                <a:cs typeface="Microsoft Sans Serif"/>
              </a:rPr>
              <a:t>regression</a:t>
            </a:r>
            <a:endParaRPr sz="2400" dirty="0">
              <a:latin typeface="Microsoft Sans Serif"/>
              <a:cs typeface="Microsoft Sans Serif"/>
            </a:endParaRPr>
          </a:p>
          <a:p>
            <a:pPr marL="526003" marR="49077" indent="-251676">
              <a:lnSpc>
                <a:spcPct val="114599"/>
              </a:lnSpc>
              <a:spcBef>
                <a:spcPts val="595"/>
              </a:spcBef>
              <a:buFont typeface="Arial MT"/>
              <a:buChar char="•"/>
              <a:tabLst>
                <a:tab pos="527261" algn="l"/>
              </a:tabLst>
            </a:pPr>
            <a:r>
              <a:rPr sz="2400" spc="-89" dirty="0">
                <a:solidFill>
                  <a:srgbClr val="22373A"/>
                </a:solidFill>
                <a:latin typeface="Microsoft Sans Serif"/>
                <a:cs typeface="Microsoft Sans Serif"/>
              </a:rPr>
              <a:t>Linear </a:t>
            </a:r>
            <a:r>
              <a:rPr sz="2400" spc="-79" dirty="0">
                <a:solidFill>
                  <a:srgbClr val="22373A"/>
                </a:solidFill>
                <a:latin typeface="Microsoft Sans Serif"/>
                <a:cs typeface="Microsoft Sans Serif"/>
              </a:rPr>
              <a:t> </a:t>
            </a:r>
            <a:r>
              <a:rPr sz="2400" spc="-69" dirty="0">
                <a:solidFill>
                  <a:srgbClr val="22373A"/>
                </a:solidFill>
                <a:latin typeface="Microsoft Sans Serif"/>
                <a:cs typeface="Microsoft Sans Serif"/>
              </a:rPr>
              <a:t>classification: </a:t>
            </a:r>
            <a:r>
              <a:rPr sz="2400" spc="-59" dirty="0">
                <a:solidFill>
                  <a:srgbClr val="22373A"/>
                </a:solidFill>
                <a:latin typeface="Microsoft Sans Serif"/>
                <a:cs typeface="Microsoft Sans Serif"/>
              </a:rPr>
              <a:t> </a:t>
            </a:r>
            <a:r>
              <a:rPr sz="2400" spc="-50" dirty="0">
                <a:solidFill>
                  <a:srgbClr val="22373A"/>
                </a:solidFill>
                <a:latin typeface="Microsoft Sans Serif"/>
                <a:cs typeface="Microsoft Sans Serif"/>
              </a:rPr>
              <a:t>logistic </a:t>
            </a:r>
            <a:r>
              <a:rPr sz="2400" spc="-40" dirty="0">
                <a:solidFill>
                  <a:srgbClr val="22373A"/>
                </a:solidFill>
                <a:latin typeface="Microsoft Sans Serif"/>
                <a:cs typeface="Microsoft Sans Serif"/>
              </a:rPr>
              <a:t> </a:t>
            </a:r>
            <a:r>
              <a:rPr sz="2400" spc="-109" dirty="0">
                <a:solidFill>
                  <a:srgbClr val="22373A"/>
                </a:solidFill>
                <a:latin typeface="Microsoft Sans Serif"/>
                <a:cs typeface="Microsoft Sans Serif"/>
              </a:rPr>
              <a:t>regression,</a:t>
            </a:r>
            <a:r>
              <a:rPr sz="2400" spc="129" dirty="0">
                <a:solidFill>
                  <a:srgbClr val="22373A"/>
                </a:solidFill>
                <a:latin typeface="Microsoft Sans Serif"/>
                <a:cs typeface="Microsoft Sans Serif"/>
              </a:rPr>
              <a:t> </a:t>
            </a:r>
            <a:r>
              <a:rPr sz="2400" spc="-59" dirty="0">
                <a:solidFill>
                  <a:srgbClr val="22373A"/>
                </a:solidFill>
                <a:latin typeface="Microsoft Sans Serif"/>
                <a:cs typeface="Microsoft Sans Serif"/>
              </a:rPr>
              <a:t>SVM</a:t>
            </a:r>
            <a:endParaRPr sz="2400" dirty="0">
              <a:latin typeface="Microsoft Sans Serif"/>
              <a:cs typeface="Microsoft Sans Serif"/>
            </a:endParaRPr>
          </a:p>
          <a:p>
            <a:pPr marL="526003" marR="693367" indent="-251676">
              <a:lnSpc>
                <a:spcPct val="114599"/>
              </a:lnSpc>
              <a:spcBef>
                <a:spcPts val="585"/>
              </a:spcBef>
              <a:buFont typeface="Arial MT"/>
              <a:buChar char="•"/>
              <a:tabLst>
                <a:tab pos="527261" algn="l"/>
              </a:tabLst>
            </a:pPr>
            <a:r>
              <a:rPr sz="2400" spc="-109" dirty="0">
                <a:solidFill>
                  <a:srgbClr val="22373A"/>
                </a:solidFill>
                <a:latin typeface="Microsoft Sans Serif"/>
                <a:cs typeface="Microsoft Sans Serif"/>
              </a:rPr>
              <a:t>Nearest </a:t>
            </a:r>
            <a:r>
              <a:rPr sz="2400" spc="-99" dirty="0">
                <a:solidFill>
                  <a:srgbClr val="22373A"/>
                </a:solidFill>
                <a:latin typeface="Microsoft Sans Serif"/>
                <a:cs typeface="Microsoft Sans Serif"/>
              </a:rPr>
              <a:t> neigh</a:t>
            </a:r>
            <a:r>
              <a:rPr sz="2400" spc="-59" dirty="0">
                <a:solidFill>
                  <a:srgbClr val="22373A"/>
                </a:solidFill>
                <a:latin typeface="Microsoft Sans Serif"/>
                <a:cs typeface="Microsoft Sans Serif"/>
              </a:rPr>
              <a:t>b</a:t>
            </a:r>
            <a:r>
              <a:rPr sz="2400" spc="-178" dirty="0">
                <a:solidFill>
                  <a:srgbClr val="22373A"/>
                </a:solidFill>
                <a:latin typeface="Microsoft Sans Serif"/>
                <a:cs typeface="Microsoft Sans Serif"/>
              </a:rPr>
              <a:t>o</a:t>
            </a:r>
            <a:r>
              <a:rPr sz="2400" spc="-69" dirty="0">
                <a:solidFill>
                  <a:srgbClr val="22373A"/>
                </a:solidFill>
                <a:latin typeface="Microsoft Sans Serif"/>
                <a:cs typeface="Microsoft Sans Serif"/>
              </a:rPr>
              <a:t>rs,  clustering</a:t>
            </a:r>
            <a:endParaRPr sz="2400" dirty="0">
              <a:latin typeface="Microsoft Sans Serif"/>
              <a:cs typeface="Microsoft Sans Serif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724325" y="1426856"/>
            <a:ext cx="2937165" cy="2454447"/>
          </a:xfrm>
          <a:prstGeom prst="rect">
            <a:avLst/>
          </a:prstGeom>
        </p:spPr>
        <p:txBody>
          <a:bodyPr vert="horz" wrap="square" lIns="0" tIns="144710" rIns="0" bIns="0" rtlCol="0">
            <a:spAutoFit/>
          </a:bodyPr>
          <a:lstStyle/>
          <a:p>
            <a:pPr marL="25168">
              <a:spcBef>
                <a:spcPts val="1139"/>
              </a:spcBef>
            </a:pPr>
            <a:r>
              <a:rPr sz="2400" b="1" spc="-40" dirty="0">
                <a:solidFill>
                  <a:srgbClr val="22373A"/>
                </a:solidFill>
                <a:latin typeface="Arial"/>
                <a:cs typeface="Arial"/>
              </a:rPr>
              <a:t>Methods</a:t>
            </a:r>
            <a:endParaRPr sz="2400" dirty="0">
              <a:latin typeface="Arial"/>
              <a:cs typeface="Arial"/>
            </a:endParaRPr>
          </a:p>
          <a:p>
            <a:pPr marL="526003" indent="-251676">
              <a:spcBef>
                <a:spcPts val="931"/>
              </a:spcBef>
              <a:buFont typeface="Arial MT"/>
              <a:buChar char="•"/>
              <a:tabLst>
                <a:tab pos="527261" algn="l"/>
              </a:tabLst>
            </a:pPr>
            <a:r>
              <a:rPr sz="2400" spc="-89" dirty="0">
                <a:solidFill>
                  <a:srgbClr val="22373A"/>
                </a:solidFill>
                <a:latin typeface="Microsoft Sans Serif"/>
                <a:cs typeface="Microsoft Sans Serif"/>
              </a:rPr>
              <a:t>Gradient</a:t>
            </a:r>
            <a:r>
              <a:rPr sz="2400" spc="50" dirty="0">
                <a:solidFill>
                  <a:srgbClr val="22373A"/>
                </a:solidFill>
                <a:latin typeface="Microsoft Sans Serif"/>
                <a:cs typeface="Microsoft Sans Serif"/>
              </a:rPr>
              <a:t> </a:t>
            </a:r>
            <a:r>
              <a:rPr sz="2400" spc="-119" dirty="0">
                <a:solidFill>
                  <a:srgbClr val="22373A"/>
                </a:solidFill>
                <a:latin typeface="Microsoft Sans Serif"/>
                <a:cs typeface="Microsoft Sans Serif"/>
              </a:rPr>
              <a:t>descent</a:t>
            </a:r>
            <a:endParaRPr sz="2400" dirty="0">
              <a:latin typeface="Microsoft Sans Serif"/>
              <a:cs typeface="Microsoft Sans Serif"/>
            </a:endParaRPr>
          </a:p>
          <a:p>
            <a:pPr marL="526003" indent="-251676">
              <a:spcBef>
                <a:spcPts val="941"/>
              </a:spcBef>
              <a:buFont typeface="Arial MT"/>
              <a:buChar char="•"/>
              <a:tabLst>
                <a:tab pos="527261" algn="l"/>
              </a:tabLst>
            </a:pPr>
            <a:r>
              <a:rPr sz="2400" spc="-59" dirty="0">
                <a:solidFill>
                  <a:srgbClr val="22373A"/>
                </a:solidFill>
                <a:latin typeface="Microsoft Sans Serif"/>
                <a:cs typeface="Microsoft Sans Serif"/>
              </a:rPr>
              <a:t>Boosting</a:t>
            </a:r>
            <a:endParaRPr sz="2400" dirty="0">
              <a:latin typeface="Microsoft Sans Serif"/>
              <a:cs typeface="Microsoft Sans Serif"/>
            </a:endParaRPr>
          </a:p>
          <a:p>
            <a:pPr marL="526003" indent="-251676">
              <a:spcBef>
                <a:spcPts val="941"/>
              </a:spcBef>
              <a:buFont typeface="Arial MT"/>
              <a:buChar char="•"/>
              <a:tabLst>
                <a:tab pos="527261" algn="l"/>
              </a:tabLst>
            </a:pPr>
            <a:r>
              <a:rPr sz="2400" i="1" spc="-99" dirty="0">
                <a:solidFill>
                  <a:srgbClr val="22373A"/>
                </a:solidFill>
                <a:latin typeface="Arial"/>
                <a:cs typeface="Arial"/>
              </a:rPr>
              <a:t>k</a:t>
            </a:r>
            <a:r>
              <a:rPr sz="2400" spc="-99" dirty="0">
                <a:solidFill>
                  <a:srgbClr val="22373A"/>
                </a:solidFill>
                <a:latin typeface="Microsoft Sans Serif"/>
                <a:cs typeface="Microsoft Sans Serif"/>
              </a:rPr>
              <a:t>-means</a:t>
            </a:r>
            <a:endParaRPr sz="2400" dirty="0">
              <a:latin typeface="Microsoft Sans Serif"/>
              <a:cs typeface="Microsoft Sans Serif"/>
            </a:endParaRPr>
          </a:p>
          <a:p>
            <a:pPr marL="526003" indent="-251676">
              <a:spcBef>
                <a:spcPts val="941"/>
              </a:spcBef>
              <a:buFont typeface="Arial MT"/>
              <a:buChar char="•"/>
              <a:tabLst>
                <a:tab pos="527261" algn="l"/>
              </a:tabLst>
            </a:pPr>
            <a:r>
              <a:rPr sz="2400" spc="-89" dirty="0">
                <a:solidFill>
                  <a:srgbClr val="22373A"/>
                </a:solidFill>
                <a:latin typeface="Microsoft Sans Serif"/>
                <a:cs typeface="Microsoft Sans Serif"/>
              </a:rPr>
              <a:t>PCA</a:t>
            </a:r>
            <a:endParaRPr sz="2400" dirty="0">
              <a:latin typeface="Microsoft Sans Serif"/>
              <a:cs typeface="Microsoft Sans Serif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855303" y="1371519"/>
            <a:ext cx="4188052" cy="5015982"/>
          </a:xfrm>
          <a:prstGeom prst="rect">
            <a:avLst/>
          </a:prstGeom>
        </p:spPr>
        <p:txBody>
          <a:bodyPr vert="horz" wrap="square" lIns="0" tIns="144710" rIns="0" bIns="0" rtlCol="0">
            <a:spAutoFit/>
          </a:bodyPr>
          <a:lstStyle/>
          <a:p>
            <a:pPr marL="25168">
              <a:spcBef>
                <a:spcPts val="1139"/>
              </a:spcBef>
            </a:pPr>
            <a:r>
              <a:rPr sz="2400" b="1" spc="-109" dirty="0">
                <a:solidFill>
                  <a:srgbClr val="22373A"/>
                </a:solidFill>
                <a:latin typeface="Arial"/>
                <a:cs typeface="Arial"/>
              </a:rPr>
              <a:t>Concepts</a:t>
            </a:r>
            <a:endParaRPr sz="2400" dirty="0">
              <a:latin typeface="Arial"/>
              <a:cs typeface="Arial"/>
            </a:endParaRPr>
          </a:p>
          <a:p>
            <a:pPr marL="526003" marR="10067" indent="-251676">
              <a:lnSpc>
                <a:spcPct val="114599"/>
              </a:lnSpc>
              <a:spcBef>
                <a:spcPts val="585"/>
              </a:spcBef>
              <a:buFont typeface="Arial MT"/>
              <a:buChar char="•"/>
              <a:tabLst>
                <a:tab pos="527261" algn="l"/>
              </a:tabLst>
            </a:pPr>
            <a:r>
              <a:rPr sz="2400" spc="-30" dirty="0">
                <a:solidFill>
                  <a:srgbClr val="22373A"/>
                </a:solidFill>
                <a:latin typeface="Microsoft Sans Serif"/>
                <a:cs typeface="Microsoft Sans Serif"/>
              </a:rPr>
              <a:t>Point </a:t>
            </a:r>
            <a:r>
              <a:rPr sz="2400" spc="-50" dirty="0">
                <a:solidFill>
                  <a:srgbClr val="22373A"/>
                </a:solidFill>
                <a:latin typeface="Microsoft Sans Serif"/>
                <a:cs typeface="Microsoft Sans Serif"/>
              </a:rPr>
              <a:t>estimation, </a:t>
            </a:r>
            <a:r>
              <a:rPr sz="2400" spc="-515" dirty="0">
                <a:solidFill>
                  <a:srgbClr val="22373A"/>
                </a:solidFill>
                <a:latin typeface="Microsoft Sans Serif"/>
                <a:cs typeface="Microsoft Sans Serif"/>
              </a:rPr>
              <a:t> </a:t>
            </a:r>
            <a:r>
              <a:rPr sz="2400" spc="-30" dirty="0">
                <a:solidFill>
                  <a:srgbClr val="22373A"/>
                </a:solidFill>
                <a:latin typeface="Microsoft Sans Serif"/>
                <a:cs typeface="Microsoft Sans Serif"/>
              </a:rPr>
              <a:t>MLE,</a:t>
            </a:r>
            <a:r>
              <a:rPr sz="2400" spc="99" dirty="0">
                <a:solidFill>
                  <a:srgbClr val="22373A"/>
                </a:solidFill>
                <a:latin typeface="Microsoft Sans Serif"/>
                <a:cs typeface="Microsoft Sans Serif"/>
              </a:rPr>
              <a:t> </a:t>
            </a:r>
            <a:r>
              <a:rPr sz="2400" dirty="0">
                <a:solidFill>
                  <a:srgbClr val="22373A"/>
                </a:solidFill>
                <a:latin typeface="Microsoft Sans Serif"/>
                <a:cs typeface="Microsoft Sans Serif"/>
              </a:rPr>
              <a:t>MAP</a:t>
            </a:r>
            <a:endParaRPr sz="2400" dirty="0">
              <a:latin typeface="Microsoft Sans Serif"/>
              <a:cs typeface="Microsoft Sans Serif"/>
            </a:endParaRPr>
          </a:p>
          <a:p>
            <a:pPr marL="526003" marR="247901" indent="-251676">
              <a:lnSpc>
                <a:spcPct val="114599"/>
              </a:lnSpc>
              <a:spcBef>
                <a:spcPts val="595"/>
              </a:spcBef>
              <a:buFont typeface="Arial MT"/>
              <a:buChar char="•"/>
              <a:tabLst>
                <a:tab pos="527261" algn="l"/>
              </a:tabLst>
            </a:pPr>
            <a:r>
              <a:rPr sz="2400" spc="-159" dirty="0">
                <a:solidFill>
                  <a:srgbClr val="22373A"/>
                </a:solidFill>
                <a:latin typeface="Microsoft Sans Serif"/>
                <a:cs typeface="Microsoft Sans Serif"/>
              </a:rPr>
              <a:t>Loss</a:t>
            </a:r>
            <a:r>
              <a:rPr sz="2400" spc="129" dirty="0">
                <a:solidFill>
                  <a:srgbClr val="22373A"/>
                </a:solidFill>
                <a:latin typeface="Microsoft Sans Serif"/>
                <a:cs typeface="Microsoft Sans Serif"/>
              </a:rPr>
              <a:t> </a:t>
            </a:r>
            <a:r>
              <a:rPr sz="2400" spc="-50" dirty="0">
                <a:solidFill>
                  <a:srgbClr val="22373A"/>
                </a:solidFill>
                <a:latin typeface="Microsoft Sans Serif"/>
                <a:cs typeface="Microsoft Sans Serif"/>
              </a:rPr>
              <a:t>functions,  </a:t>
            </a:r>
            <a:r>
              <a:rPr sz="2400" spc="-109" dirty="0">
                <a:solidFill>
                  <a:srgbClr val="22373A"/>
                </a:solidFill>
                <a:latin typeface="Microsoft Sans Serif"/>
                <a:cs typeface="Microsoft Sans Serif"/>
              </a:rPr>
              <a:t>bias-variance </a:t>
            </a:r>
            <a:r>
              <a:rPr sz="2400" spc="-99" dirty="0">
                <a:solidFill>
                  <a:srgbClr val="22373A"/>
                </a:solidFill>
                <a:latin typeface="Microsoft Sans Serif"/>
                <a:cs typeface="Microsoft Sans Serif"/>
              </a:rPr>
              <a:t> </a:t>
            </a:r>
            <a:r>
              <a:rPr sz="2400" spc="-40" dirty="0">
                <a:solidFill>
                  <a:srgbClr val="22373A"/>
                </a:solidFill>
                <a:latin typeface="Microsoft Sans Serif"/>
                <a:cs typeface="Microsoft Sans Serif"/>
              </a:rPr>
              <a:t>tradeoff,</a:t>
            </a:r>
            <a:endParaRPr sz="2400" dirty="0">
              <a:latin typeface="Microsoft Sans Serif"/>
              <a:cs typeface="Microsoft Sans Serif"/>
            </a:endParaRPr>
          </a:p>
          <a:p>
            <a:pPr marL="526003">
              <a:spcBef>
                <a:spcPts val="347"/>
              </a:spcBef>
            </a:pPr>
            <a:r>
              <a:rPr sz="2400" spc="-79" dirty="0">
                <a:solidFill>
                  <a:srgbClr val="22373A"/>
                </a:solidFill>
                <a:latin typeface="Microsoft Sans Serif"/>
                <a:cs typeface="Microsoft Sans Serif"/>
              </a:rPr>
              <a:t>cross-validation</a:t>
            </a:r>
            <a:endParaRPr sz="2400" dirty="0">
              <a:latin typeface="Microsoft Sans Serif"/>
              <a:cs typeface="Microsoft Sans Serif"/>
            </a:endParaRPr>
          </a:p>
          <a:p>
            <a:pPr marL="526003" marR="192532" indent="-251676">
              <a:lnSpc>
                <a:spcPct val="114599"/>
              </a:lnSpc>
              <a:spcBef>
                <a:spcPts val="595"/>
              </a:spcBef>
              <a:buFont typeface="Arial MT"/>
              <a:buChar char="•"/>
              <a:tabLst>
                <a:tab pos="527261" algn="l"/>
              </a:tabLst>
            </a:pPr>
            <a:r>
              <a:rPr sz="2400" spc="-99" dirty="0">
                <a:solidFill>
                  <a:srgbClr val="22373A"/>
                </a:solidFill>
                <a:latin typeface="Microsoft Sans Serif"/>
                <a:cs typeface="Microsoft Sans Serif"/>
              </a:rPr>
              <a:t>Sparsity, </a:t>
            </a:r>
            <a:r>
              <a:rPr sz="2400" spc="-89" dirty="0">
                <a:solidFill>
                  <a:srgbClr val="22373A"/>
                </a:solidFill>
                <a:latin typeface="Microsoft Sans Serif"/>
                <a:cs typeface="Microsoft Sans Serif"/>
              </a:rPr>
              <a:t> </a:t>
            </a:r>
            <a:r>
              <a:rPr sz="2400" spc="-20" dirty="0">
                <a:solidFill>
                  <a:srgbClr val="22373A"/>
                </a:solidFill>
                <a:latin typeface="Microsoft Sans Serif"/>
                <a:cs typeface="Microsoft Sans Serif"/>
              </a:rPr>
              <a:t>overfitting, </a:t>
            </a:r>
            <a:r>
              <a:rPr sz="2400" spc="-10" dirty="0">
                <a:solidFill>
                  <a:srgbClr val="22373A"/>
                </a:solidFill>
                <a:latin typeface="Microsoft Sans Serif"/>
                <a:cs typeface="Microsoft Sans Serif"/>
              </a:rPr>
              <a:t> </a:t>
            </a:r>
            <a:r>
              <a:rPr sz="2400" spc="-119" dirty="0">
                <a:solidFill>
                  <a:srgbClr val="22373A"/>
                </a:solidFill>
                <a:latin typeface="Microsoft Sans Serif"/>
                <a:cs typeface="Microsoft Sans Serif"/>
              </a:rPr>
              <a:t>m</a:t>
            </a:r>
            <a:r>
              <a:rPr sz="2400" spc="-30" dirty="0">
                <a:solidFill>
                  <a:srgbClr val="22373A"/>
                </a:solidFill>
                <a:latin typeface="Microsoft Sans Serif"/>
                <a:cs typeface="Microsoft Sans Serif"/>
              </a:rPr>
              <a:t>o</a:t>
            </a:r>
            <a:r>
              <a:rPr sz="2400" spc="-99" dirty="0">
                <a:solidFill>
                  <a:srgbClr val="22373A"/>
                </a:solidFill>
                <a:latin typeface="Microsoft Sans Serif"/>
                <a:cs typeface="Microsoft Sans Serif"/>
              </a:rPr>
              <a:t>del</a:t>
            </a:r>
            <a:r>
              <a:rPr sz="2400" spc="129" dirty="0">
                <a:solidFill>
                  <a:srgbClr val="22373A"/>
                </a:solidFill>
                <a:latin typeface="Microsoft Sans Serif"/>
                <a:cs typeface="Microsoft Sans Serif"/>
              </a:rPr>
              <a:t> </a:t>
            </a:r>
            <a:r>
              <a:rPr sz="2400" spc="-89" dirty="0">
                <a:solidFill>
                  <a:srgbClr val="22373A"/>
                </a:solidFill>
                <a:latin typeface="Microsoft Sans Serif"/>
                <a:cs typeface="Microsoft Sans Serif"/>
              </a:rPr>
              <a:t>selection</a:t>
            </a:r>
            <a:endParaRPr sz="2400" dirty="0">
              <a:latin typeface="Microsoft Sans Serif"/>
              <a:cs typeface="Microsoft Sans Serif"/>
            </a:endParaRPr>
          </a:p>
          <a:p>
            <a:pPr marL="526003" marR="284394" indent="-251676">
              <a:lnSpc>
                <a:spcPct val="114599"/>
              </a:lnSpc>
              <a:spcBef>
                <a:spcPts val="585"/>
              </a:spcBef>
              <a:buFont typeface="Arial MT"/>
              <a:buChar char="•"/>
              <a:tabLst>
                <a:tab pos="527261" algn="l"/>
              </a:tabLst>
            </a:pPr>
            <a:r>
              <a:rPr sz="2400" spc="-129" dirty="0">
                <a:solidFill>
                  <a:srgbClr val="22373A"/>
                </a:solidFill>
                <a:latin typeface="Microsoft Sans Serif"/>
                <a:cs typeface="Microsoft Sans Serif"/>
              </a:rPr>
              <a:t>Types</a:t>
            </a:r>
            <a:r>
              <a:rPr sz="2400" spc="-119" dirty="0">
                <a:solidFill>
                  <a:srgbClr val="22373A"/>
                </a:solidFill>
                <a:latin typeface="Microsoft Sans Serif"/>
                <a:cs typeface="Microsoft Sans Serif"/>
              </a:rPr>
              <a:t> </a:t>
            </a:r>
            <a:r>
              <a:rPr sz="2400" spc="-40" dirty="0">
                <a:solidFill>
                  <a:srgbClr val="22373A"/>
                </a:solidFill>
                <a:latin typeface="Microsoft Sans Serif"/>
                <a:cs typeface="Microsoft Sans Serif"/>
              </a:rPr>
              <a:t>of </a:t>
            </a:r>
            <a:r>
              <a:rPr sz="2400" spc="20" dirty="0">
                <a:solidFill>
                  <a:srgbClr val="22373A"/>
                </a:solidFill>
                <a:latin typeface="Microsoft Sans Serif"/>
                <a:cs typeface="Microsoft Sans Serif"/>
              </a:rPr>
              <a:t>ML </a:t>
            </a:r>
            <a:r>
              <a:rPr sz="2400" spc="30" dirty="0">
                <a:solidFill>
                  <a:srgbClr val="22373A"/>
                </a:solidFill>
                <a:latin typeface="Microsoft Sans Serif"/>
                <a:cs typeface="Microsoft Sans Serif"/>
              </a:rPr>
              <a:t> </a:t>
            </a:r>
            <a:r>
              <a:rPr sz="2400" spc="-89" dirty="0">
                <a:solidFill>
                  <a:srgbClr val="22373A"/>
                </a:solidFill>
                <a:latin typeface="Microsoft Sans Serif"/>
                <a:cs typeface="Microsoft Sans Serif"/>
              </a:rPr>
              <a:t>(supervised, </a:t>
            </a:r>
            <a:r>
              <a:rPr sz="2400" spc="-79" dirty="0">
                <a:solidFill>
                  <a:srgbClr val="22373A"/>
                </a:solidFill>
                <a:latin typeface="Microsoft Sans Serif"/>
                <a:cs typeface="Microsoft Sans Serif"/>
              </a:rPr>
              <a:t> </a:t>
            </a:r>
            <a:r>
              <a:rPr sz="2400" spc="-109" dirty="0">
                <a:solidFill>
                  <a:srgbClr val="22373A"/>
                </a:solidFill>
                <a:latin typeface="Microsoft Sans Serif"/>
                <a:cs typeface="Microsoft Sans Serif"/>
              </a:rPr>
              <a:t>unsupervised, </a:t>
            </a:r>
            <a:r>
              <a:rPr sz="2400" spc="-99" dirty="0">
                <a:solidFill>
                  <a:srgbClr val="22373A"/>
                </a:solidFill>
                <a:latin typeface="Microsoft Sans Serif"/>
                <a:cs typeface="Microsoft Sans Serif"/>
              </a:rPr>
              <a:t> </a:t>
            </a:r>
            <a:r>
              <a:rPr sz="2400" spc="-59" dirty="0">
                <a:solidFill>
                  <a:srgbClr val="22373A"/>
                </a:solidFill>
                <a:latin typeface="Microsoft Sans Serif"/>
                <a:cs typeface="Microsoft Sans Serif"/>
              </a:rPr>
              <a:t>reinf</a:t>
            </a:r>
            <a:r>
              <a:rPr sz="2400" spc="-139" dirty="0">
                <a:solidFill>
                  <a:srgbClr val="22373A"/>
                </a:solidFill>
                <a:latin typeface="Microsoft Sans Serif"/>
                <a:cs typeface="Microsoft Sans Serif"/>
              </a:rPr>
              <a:t>o</a:t>
            </a:r>
            <a:r>
              <a:rPr sz="2400" spc="-59" dirty="0">
                <a:solidFill>
                  <a:srgbClr val="22373A"/>
                </a:solidFill>
                <a:latin typeface="Microsoft Sans Serif"/>
                <a:cs typeface="Microsoft Sans Serif"/>
              </a:rPr>
              <a:t>rcement)</a:t>
            </a:r>
            <a:endParaRPr sz="2400" dirty="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DD89BB7-FA5B-481F-BB00-B8B121867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Machine Learning?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7B3C0D-4967-4AFB-8D06-5C455ED14D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1366" y="1413856"/>
            <a:ext cx="10889566" cy="4924938"/>
          </a:xfrm>
        </p:spPr>
        <p:txBody>
          <a:bodyPr>
            <a:normAutofit lnSpcReduction="10000"/>
          </a:bodyPr>
          <a:lstStyle/>
          <a:p>
            <a:pPr marL="231775" marR="5080" indent="-219075">
              <a:lnSpc>
                <a:spcPct val="100699"/>
              </a:lnSpc>
              <a:spcBef>
                <a:spcPts val="80"/>
              </a:spcBef>
            </a:pPr>
            <a:r>
              <a:rPr lang="en-US" sz="3200" spc="-5" dirty="0">
                <a:cs typeface="Calibri"/>
              </a:rPr>
              <a:t>“Learning</a:t>
            </a:r>
            <a:r>
              <a:rPr lang="en-US" sz="3200" spc="5" dirty="0">
                <a:cs typeface="Calibri"/>
              </a:rPr>
              <a:t> </a:t>
            </a:r>
            <a:r>
              <a:rPr lang="en-US" sz="3200" dirty="0">
                <a:cs typeface="Calibri"/>
              </a:rPr>
              <a:t>is</a:t>
            </a:r>
            <a:r>
              <a:rPr lang="en-US" sz="3200" spc="5" dirty="0">
                <a:cs typeface="Calibri"/>
              </a:rPr>
              <a:t> </a:t>
            </a:r>
            <a:r>
              <a:rPr lang="en-US" sz="3200" spc="-15" dirty="0">
                <a:cs typeface="Calibri"/>
              </a:rPr>
              <a:t>any</a:t>
            </a:r>
            <a:r>
              <a:rPr lang="en-US" sz="3200" spc="5" dirty="0">
                <a:cs typeface="Calibri"/>
              </a:rPr>
              <a:t> </a:t>
            </a:r>
            <a:r>
              <a:rPr lang="en-US" sz="3200" spc="-10" dirty="0">
                <a:cs typeface="Calibri"/>
              </a:rPr>
              <a:t>process</a:t>
            </a:r>
            <a:r>
              <a:rPr lang="en-US" sz="3200" spc="5" dirty="0">
                <a:cs typeface="Calibri"/>
              </a:rPr>
              <a:t> </a:t>
            </a:r>
            <a:r>
              <a:rPr lang="en-US" sz="3200" spc="-10" dirty="0">
                <a:cs typeface="Calibri"/>
              </a:rPr>
              <a:t>by</a:t>
            </a:r>
            <a:r>
              <a:rPr lang="en-US" sz="3200" spc="5" dirty="0">
                <a:cs typeface="Calibri"/>
              </a:rPr>
              <a:t> </a:t>
            </a:r>
            <a:r>
              <a:rPr lang="en-US" sz="3200" spc="-5" dirty="0">
                <a:cs typeface="Calibri"/>
              </a:rPr>
              <a:t>which</a:t>
            </a:r>
            <a:r>
              <a:rPr lang="en-US" sz="3200" spc="5" dirty="0">
                <a:cs typeface="Calibri"/>
              </a:rPr>
              <a:t> </a:t>
            </a:r>
            <a:r>
              <a:rPr lang="en-US" sz="3200" dirty="0">
                <a:cs typeface="Calibri"/>
              </a:rPr>
              <a:t>a</a:t>
            </a:r>
            <a:r>
              <a:rPr lang="en-US" sz="3200" spc="5" dirty="0">
                <a:cs typeface="Calibri"/>
              </a:rPr>
              <a:t> </a:t>
            </a:r>
            <a:r>
              <a:rPr lang="en-US" sz="3200" spc="-25" dirty="0">
                <a:cs typeface="Calibri"/>
              </a:rPr>
              <a:t>system</a:t>
            </a:r>
            <a:r>
              <a:rPr lang="en-US" sz="3200" spc="5" dirty="0">
                <a:cs typeface="Calibri"/>
              </a:rPr>
              <a:t> </a:t>
            </a:r>
            <a:r>
              <a:rPr lang="en-US" sz="3200" spc="-15" dirty="0">
                <a:cs typeface="Calibri"/>
              </a:rPr>
              <a:t>improves </a:t>
            </a:r>
            <a:r>
              <a:rPr lang="en-US" sz="3200" spc="-525" dirty="0">
                <a:cs typeface="Calibri"/>
              </a:rPr>
              <a:t> </a:t>
            </a:r>
            <a:r>
              <a:rPr lang="en-US" sz="3200" spc="-10" dirty="0">
                <a:cs typeface="Calibri"/>
              </a:rPr>
              <a:t>performance</a:t>
            </a:r>
            <a:r>
              <a:rPr lang="en-US" sz="3200" spc="-5" dirty="0">
                <a:cs typeface="Calibri"/>
              </a:rPr>
              <a:t> </a:t>
            </a:r>
            <a:r>
              <a:rPr lang="en-US" sz="3200" spc="-15" dirty="0">
                <a:cs typeface="Calibri"/>
              </a:rPr>
              <a:t>from</a:t>
            </a:r>
            <a:r>
              <a:rPr lang="en-US" sz="3200" dirty="0">
                <a:cs typeface="Calibri"/>
              </a:rPr>
              <a:t> </a:t>
            </a:r>
            <a:r>
              <a:rPr lang="en-US" sz="3200" spc="-20" dirty="0">
                <a:cs typeface="Calibri"/>
              </a:rPr>
              <a:t>experience.”</a:t>
            </a:r>
            <a:endParaRPr lang="en-US" sz="3200" dirty="0">
              <a:cs typeface="Calibri"/>
            </a:endParaRPr>
          </a:p>
          <a:p>
            <a:pPr marL="149860" indent="0">
              <a:lnSpc>
                <a:spcPct val="100000"/>
              </a:lnSpc>
              <a:spcBef>
                <a:spcPts val="20"/>
              </a:spcBef>
              <a:buNone/>
              <a:tabLst>
                <a:tab pos="313055" algn="l"/>
              </a:tabLst>
            </a:pPr>
            <a:r>
              <a:rPr lang="en-US" sz="3200" spc="-5" dirty="0">
                <a:cs typeface="Calibri"/>
              </a:rPr>
              <a:t>-Herbert</a:t>
            </a:r>
            <a:r>
              <a:rPr lang="en-US" sz="3200" spc="-30" dirty="0">
                <a:cs typeface="Calibri"/>
              </a:rPr>
              <a:t> </a:t>
            </a:r>
            <a:r>
              <a:rPr lang="en-US" sz="3200" spc="-5" dirty="0">
                <a:cs typeface="Calibri"/>
              </a:rPr>
              <a:t>Simon</a:t>
            </a:r>
            <a:endParaRPr lang="en-US" sz="3200" dirty="0">
              <a:cs typeface="Calibri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Font typeface="Calibri"/>
              <a:buChar char="-"/>
            </a:pPr>
            <a:endParaRPr lang="en-US" dirty="0"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lang="en-US" sz="3200" spc="-10" dirty="0">
                <a:cs typeface="Calibri"/>
              </a:rPr>
              <a:t>Definition by </a:t>
            </a:r>
            <a:r>
              <a:rPr lang="en-US" sz="3200" spc="-75" dirty="0">
                <a:cs typeface="Calibri"/>
              </a:rPr>
              <a:t>Tom</a:t>
            </a:r>
            <a:r>
              <a:rPr lang="en-US" sz="3200" spc="-5" dirty="0">
                <a:cs typeface="Calibri"/>
              </a:rPr>
              <a:t> Mitchell</a:t>
            </a:r>
            <a:r>
              <a:rPr lang="en-US" sz="3200" spc="-10" dirty="0">
                <a:cs typeface="Calibri"/>
              </a:rPr>
              <a:t> </a:t>
            </a:r>
            <a:r>
              <a:rPr lang="en-US" sz="3200" spc="-5" dirty="0">
                <a:cs typeface="Calibri"/>
              </a:rPr>
              <a:t>(1998):</a:t>
            </a:r>
            <a:endParaRPr lang="en-US" sz="3200" dirty="0">
              <a:cs typeface="Calibri"/>
            </a:endParaRPr>
          </a:p>
          <a:p>
            <a:pPr marL="0" indent="0">
              <a:lnSpc>
                <a:spcPct val="100000"/>
              </a:lnSpc>
              <a:spcBef>
                <a:spcPts val="20"/>
              </a:spcBef>
              <a:buNone/>
            </a:pPr>
            <a:r>
              <a:rPr lang="en-US" sz="3200" spc="-5" dirty="0">
                <a:cs typeface="Calibri"/>
              </a:rPr>
              <a:t>Machine</a:t>
            </a:r>
            <a:r>
              <a:rPr lang="en-US" sz="3200" dirty="0">
                <a:cs typeface="Calibri"/>
              </a:rPr>
              <a:t> </a:t>
            </a:r>
            <a:r>
              <a:rPr lang="en-US" sz="3200" spc="-5" dirty="0">
                <a:cs typeface="Calibri"/>
              </a:rPr>
              <a:t>Learning</a:t>
            </a:r>
            <a:r>
              <a:rPr lang="en-US" sz="3200" dirty="0">
                <a:cs typeface="Calibri"/>
              </a:rPr>
              <a:t> is</a:t>
            </a:r>
            <a:r>
              <a:rPr lang="en-US" sz="3200" spc="5" dirty="0">
                <a:cs typeface="Calibri"/>
              </a:rPr>
              <a:t> </a:t>
            </a:r>
            <a:r>
              <a:rPr lang="en-US" sz="3200" dirty="0">
                <a:cs typeface="Calibri"/>
              </a:rPr>
              <a:t>the </a:t>
            </a:r>
            <a:r>
              <a:rPr lang="en-US" sz="3200" spc="-10" dirty="0">
                <a:cs typeface="Calibri"/>
              </a:rPr>
              <a:t>study</a:t>
            </a:r>
            <a:r>
              <a:rPr lang="en-US" sz="3200" spc="5" dirty="0">
                <a:cs typeface="Calibri"/>
              </a:rPr>
              <a:t> </a:t>
            </a:r>
            <a:r>
              <a:rPr lang="en-US" sz="3200" spc="-5" dirty="0">
                <a:cs typeface="Calibri"/>
              </a:rPr>
              <a:t>of</a:t>
            </a:r>
            <a:r>
              <a:rPr lang="en-US" sz="3200" dirty="0">
                <a:cs typeface="Calibri"/>
              </a:rPr>
              <a:t> </a:t>
            </a:r>
            <a:r>
              <a:rPr lang="en-US" sz="3200" spc="-5" dirty="0">
                <a:cs typeface="Calibri"/>
              </a:rPr>
              <a:t>algorithms</a:t>
            </a:r>
            <a:r>
              <a:rPr lang="en-US" sz="3200" spc="5" dirty="0">
                <a:cs typeface="Calibri"/>
              </a:rPr>
              <a:t> </a:t>
            </a:r>
            <a:r>
              <a:rPr lang="en-US" sz="3200" spc="-10" dirty="0">
                <a:cs typeface="Calibri"/>
              </a:rPr>
              <a:t>that</a:t>
            </a:r>
            <a:endParaRPr lang="en-US" sz="3200" dirty="0">
              <a:cs typeface="Calibri"/>
            </a:endParaRPr>
          </a:p>
          <a:p>
            <a:pPr marL="461645" lvl="1" indent="-220979">
              <a:lnSpc>
                <a:spcPct val="100000"/>
              </a:lnSpc>
              <a:spcBef>
                <a:spcPts val="20"/>
              </a:spcBef>
              <a:buChar char="•"/>
              <a:tabLst>
                <a:tab pos="462280" algn="l"/>
              </a:tabLst>
            </a:pPr>
            <a:r>
              <a:rPr lang="en-US" sz="3200" spc="-15" dirty="0">
                <a:cs typeface="Calibri"/>
              </a:rPr>
              <a:t>improve </a:t>
            </a:r>
            <a:r>
              <a:rPr lang="en-US" sz="3200" dirty="0">
                <a:cs typeface="Calibri"/>
              </a:rPr>
              <a:t>their</a:t>
            </a:r>
            <a:r>
              <a:rPr lang="en-US" sz="3200" spc="-10" dirty="0">
                <a:cs typeface="Calibri"/>
              </a:rPr>
              <a:t> performance </a:t>
            </a:r>
            <a:r>
              <a:rPr lang="en-US" sz="3200" dirty="0">
                <a:cs typeface="Calibri"/>
              </a:rPr>
              <a:t>P</a:t>
            </a:r>
          </a:p>
          <a:p>
            <a:pPr marL="461645" lvl="1" indent="-220979">
              <a:lnSpc>
                <a:spcPct val="100000"/>
              </a:lnSpc>
              <a:spcBef>
                <a:spcPts val="20"/>
              </a:spcBef>
              <a:buChar char="•"/>
              <a:tabLst>
                <a:tab pos="462280" algn="l"/>
              </a:tabLst>
            </a:pPr>
            <a:r>
              <a:rPr lang="en-US" sz="3200" spc="-15" dirty="0">
                <a:cs typeface="Calibri"/>
              </a:rPr>
              <a:t>at</a:t>
            </a:r>
            <a:r>
              <a:rPr lang="en-US" sz="3200" spc="-20" dirty="0">
                <a:cs typeface="Calibri"/>
              </a:rPr>
              <a:t> </a:t>
            </a:r>
            <a:r>
              <a:rPr lang="en-US" sz="3200" spc="-5" dirty="0">
                <a:cs typeface="Calibri"/>
              </a:rPr>
              <a:t>some</a:t>
            </a:r>
            <a:r>
              <a:rPr lang="en-US" sz="3200" spc="-15" dirty="0">
                <a:cs typeface="Calibri"/>
              </a:rPr>
              <a:t> </a:t>
            </a:r>
            <a:r>
              <a:rPr lang="en-US" sz="3200" spc="-10" dirty="0">
                <a:cs typeface="Calibri"/>
              </a:rPr>
              <a:t>task</a:t>
            </a:r>
            <a:r>
              <a:rPr lang="en-US" sz="3200" spc="-20" dirty="0">
                <a:cs typeface="Calibri"/>
              </a:rPr>
              <a:t> </a:t>
            </a:r>
            <a:r>
              <a:rPr lang="en-US" sz="3200" dirty="0">
                <a:cs typeface="Calibri"/>
              </a:rPr>
              <a:t>T</a:t>
            </a:r>
          </a:p>
          <a:p>
            <a:pPr marL="461645" lvl="1" indent="-220979">
              <a:lnSpc>
                <a:spcPct val="100000"/>
              </a:lnSpc>
              <a:spcBef>
                <a:spcPts val="20"/>
              </a:spcBef>
              <a:buChar char="•"/>
              <a:tabLst>
                <a:tab pos="462280" algn="l"/>
              </a:tabLst>
            </a:pPr>
            <a:r>
              <a:rPr lang="en-US" sz="3200" spc="-5" dirty="0">
                <a:cs typeface="Calibri"/>
              </a:rPr>
              <a:t>with</a:t>
            </a:r>
            <a:r>
              <a:rPr lang="en-US" sz="3200" spc="-25" dirty="0">
                <a:cs typeface="Calibri"/>
              </a:rPr>
              <a:t> </a:t>
            </a:r>
            <a:r>
              <a:rPr lang="en-US" sz="3200" spc="-5" dirty="0">
                <a:cs typeface="Calibri"/>
              </a:rPr>
              <a:t>experience</a:t>
            </a:r>
            <a:r>
              <a:rPr lang="en-US" sz="3200" spc="-25" dirty="0">
                <a:cs typeface="Calibri"/>
              </a:rPr>
              <a:t> </a:t>
            </a:r>
            <a:r>
              <a:rPr lang="en-US" sz="3200" dirty="0">
                <a:cs typeface="Calibri"/>
              </a:rPr>
              <a:t>E.</a:t>
            </a:r>
          </a:p>
          <a:p>
            <a:pPr marL="0" indent="0">
              <a:lnSpc>
                <a:spcPct val="100000"/>
              </a:lnSpc>
              <a:spcBef>
                <a:spcPts val="20"/>
              </a:spcBef>
              <a:buNone/>
            </a:pPr>
            <a:r>
              <a:rPr lang="en-US" sz="3200" dirty="0">
                <a:cs typeface="Calibri"/>
              </a:rPr>
              <a:t>A </a:t>
            </a:r>
            <a:r>
              <a:rPr lang="en-US" sz="3200" spc="-10" dirty="0">
                <a:cs typeface="Calibri"/>
              </a:rPr>
              <a:t>well-defined</a:t>
            </a:r>
            <a:r>
              <a:rPr lang="en-US" sz="3200" dirty="0">
                <a:cs typeface="Calibri"/>
              </a:rPr>
              <a:t> </a:t>
            </a:r>
            <a:r>
              <a:rPr lang="en-US" sz="3200" spc="-5" dirty="0">
                <a:cs typeface="Calibri"/>
              </a:rPr>
              <a:t>learning</a:t>
            </a:r>
            <a:r>
              <a:rPr lang="en-US" sz="3200" spc="5" dirty="0">
                <a:cs typeface="Calibri"/>
              </a:rPr>
              <a:t> </a:t>
            </a:r>
            <a:r>
              <a:rPr lang="en-US" sz="3200" spc="-10" dirty="0">
                <a:cs typeface="Calibri"/>
              </a:rPr>
              <a:t>task</a:t>
            </a:r>
            <a:r>
              <a:rPr lang="en-US" sz="3200" dirty="0">
                <a:cs typeface="Calibri"/>
              </a:rPr>
              <a:t> is</a:t>
            </a:r>
            <a:r>
              <a:rPr lang="en-US" sz="3200" spc="5" dirty="0">
                <a:cs typeface="Calibri"/>
              </a:rPr>
              <a:t> </a:t>
            </a:r>
            <a:r>
              <a:rPr lang="en-US" sz="3200" spc="-5" dirty="0">
                <a:cs typeface="Calibri"/>
              </a:rPr>
              <a:t>given</a:t>
            </a:r>
            <a:r>
              <a:rPr lang="en-US" sz="3200" dirty="0">
                <a:cs typeface="Calibri"/>
              </a:rPr>
              <a:t> </a:t>
            </a:r>
            <a:r>
              <a:rPr lang="en-US" sz="3200" spc="-10" dirty="0">
                <a:cs typeface="Calibri"/>
              </a:rPr>
              <a:t>by</a:t>
            </a:r>
            <a:r>
              <a:rPr lang="en-US" sz="3200" dirty="0">
                <a:cs typeface="Calibri"/>
              </a:rPr>
              <a:t> </a:t>
            </a:r>
            <a:r>
              <a:rPr lang="en-US" sz="3200" spc="-105" dirty="0">
                <a:cs typeface="Calibri"/>
              </a:rPr>
              <a:t>&lt;P,</a:t>
            </a:r>
            <a:r>
              <a:rPr lang="en-US" sz="3200" spc="5" dirty="0">
                <a:cs typeface="Calibri"/>
              </a:rPr>
              <a:t> </a:t>
            </a:r>
            <a:r>
              <a:rPr lang="en-US" sz="3200" spc="-125" dirty="0">
                <a:cs typeface="Calibri"/>
              </a:rPr>
              <a:t>T,</a:t>
            </a:r>
            <a:r>
              <a:rPr lang="en-US" sz="3200" dirty="0">
                <a:cs typeface="Calibri"/>
              </a:rPr>
              <a:t> </a:t>
            </a:r>
            <a:r>
              <a:rPr lang="en-US" sz="3200" spc="-5" dirty="0">
                <a:cs typeface="Calibri"/>
              </a:rPr>
              <a:t>E&gt;.</a:t>
            </a:r>
            <a:endParaRPr lang="en-US" sz="3200" dirty="0">
              <a:cs typeface="Calibri"/>
            </a:endParaRPr>
          </a:p>
          <a:p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829F52B-9F83-4909-8911-B8C0BECFFF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845F5A-061D-4825-9AE9-D7794091C6CF}" type="slidenum">
              <a:rPr kumimoji="0" lang="en-US" sz="16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6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60563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05991" y="768350"/>
            <a:ext cx="420179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3200" b="1" spc="-25" dirty="0">
                <a:solidFill>
                  <a:srgbClr val="C0504D"/>
                </a:solidFill>
                <a:latin typeface="Calibri"/>
                <a:cs typeface="Calibri"/>
              </a:rPr>
              <a:t>Traditional</a:t>
            </a:r>
            <a:r>
              <a:rPr sz="3200" b="1" spc="-70" dirty="0">
                <a:solidFill>
                  <a:srgbClr val="C0504D"/>
                </a:solidFill>
                <a:latin typeface="Calibri"/>
                <a:cs typeface="Calibri"/>
              </a:rPr>
              <a:t> </a:t>
            </a:r>
            <a:r>
              <a:rPr sz="3200" b="1" spc="-15" dirty="0">
                <a:solidFill>
                  <a:srgbClr val="C0504D"/>
                </a:solidFill>
                <a:latin typeface="Calibri"/>
                <a:cs typeface="Calibri"/>
              </a:rPr>
              <a:t>Programming</a:t>
            </a:r>
            <a:endParaRPr sz="320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205990" y="3689350"/>
            <a:ext cx="303149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3200" b="1" spc="-5" dirty="0">
                <a:solidFill>
                  <a:srgbClr val="C0504D"/>
                </a:solidFill>
                <a:latin typeface="Calibri"/>
                <a:cs typeface="Calibri"/>
              </a:rPr>
              <a:t>Machine</a:t>
            </a:r>
            <a:r>
              <a:rPr sz="3200" b="1" spc="-70" dirty="0">
                <a:solidFill>
                  <a:srgbClr val="C0504D"/>
                </a:solidFill>
                <a:latin typeface="Calibri"/>
                <a:cs typeface="Calibri"/>
              </a:rPr>
              <a:t> </a:t>
            </a:r>
            <a:r>
              <a:rPr sz="3200" b="1" spc="-5" dirty="0">
                <a:solidFill>
                  <a:srgbClr val="C0504D"/>
                </a:solidFill>
                <a:latin typeface="Calibri"/>
                <a:cs typeface="Calibri"/>
              </a:rPr>
              <a:t>Learning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924300" y="1911351"/>
            <a:ext cx="914400" cy="127000"/>
          </a:xfrm>
          <a:custGeom>
            <a:avLst/>
            <a:gdLst/>
            <a:ahLst/>
            <a:cxnLst/>
            <a:rect l="l" t="t" r="r" b="b"/>
            <a:pathLst>
              <a:path w="914400" h="127000">
                <a:moveTo>
                  <a:pt x="787400" y="76199"/>
                </a:moveTo>
                <a:lnTo>
                  <a:pt x="787400" y="127000"/>
                </a:lnTo>
                <a:lnTo>
                  <a:pt x="889000" y="76200"/>
                </a:lnTo>
                <a:lnTo>
                  <a:pt x="787400" y="76199"/>
                </a:lnTo>
                <a:close/>
              </a:path>
              <a:path w="914400" h="127000">
                <a:moveTo>
                  <a:pt x="787400" y="50799"/>
                </a:moveTo>
                <a:lnTo>
                  <a:pt x="787400" y="76199"/>
                </a:lnTo>
                <a:lnTo>
                  <a:pt x="800100" y="76200"/>
                </a:lnTo>
                <a:lnTo>
                  <a:pt x="800100" y="50800"/>
                </a:lnTo>
                <a:lnTo>
                  <a:pt x="787400" y="50799"/>
                </a:lnTo>
                <a:close/>
              </a:path>
              <a:path w="914400" h="127000">
                <a:moveTo>
                  <a:pt x="787400" y="0"/>
                </a:moveTo>
                <a:lnTo>
                  <a:pt x="787400" y="50799"/>
                </a:lnTo>
                <a:lnTo>
                  <a:pt x="800100" y="50800"/>
                </a:lnTo>
                <a:lnTo>
                  <a:pt x="800100" y="76200"/>
                </a:lnTo>
                <a:lnTo>
                  <a:pt x="889002" y="76198"/>
                </a:lnTo>
                <a:lnTo>
                  <a:pt x="914400" y="63500"/>
                </a:lnTo>
                <a:lnTo>
                  <a:pt x="787400" y="0"/>
                </a:lnTo>
                <a:close/>
              </a:path>
              <a:path w="914400" h="127000">
                <a:moveTo>
                  <a:pt x="0" y="50798"/>
                </a:moveTo>
                <a:lnTo>
                  <a:pt x="0" y="76198"/>
                </a:lnTo>
                <a:lnTo>
                  <a:pt x="787400" y="76199"/>
                </a:lnTo>
                <a:lnTo>
                  <a:pt x="787400" y="50799"/>
                </a:lnTo>
                <a:lnTo>
                  <a:pt x="0" y="5079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924300" y="2569211"/>
            <a:ext cx="914400" cy="127000"/>
          </a:xfrm>
          <a:custGeom>
            <a:avLst/>
            <a:gdLst/>
            <a:ahLst/>
            <a:cxnLst/>
            <a:rect l="l" t="t" r="r" b="b"/>
            <a:pathLst>
              <a:path w="914400" h="127000">
                <a:moveTo>
                  <a:pt x="787400" y="76199"/>
                </a:moveTo>
                <a:lnTo>
                  <a:pt x="787400" y="127000"/>
                </a:lnTo>
                <a:lnTo>
                  <a:pt x="889000" y="76200"/>
                </a:lnTo>
                <a:lnTo>
                  <a:pt x="787400" y="76199"/>
                </a:lnTo>
                <a:close/>
              </a:path>
              <a:path w="914400" h="127000">
                <a:moveTo>
                  <a:pt x="787400" y="50799"/>
                </a:moveTo>
                <a:lnTo>
                  <a:pt x="787400" y="76199"/>
                </a:lnTo>
                <a:lnTo>
                  <a:pt x="800100" y="76200"/>
                </a:lnTo>
                <a:lnTo>
                  <a:pt x="800100" y="50800"/>
                </a:lnTo>
                <a:lnTo>
                  <a:pt x="787400" y="50799"/>
                </a:lnTo>
                <a:close/>
              </a:path>
              <a:path w="914400" h="127000">
                <a:moveTo>
                  <a:pt x="787400" y="0"/>
                </a:moveTo>
                <a:lnTo>
                  <a:pt x="787400" y="50799"/>
                </a:lnTo>
                <a:lnTo>
                  <a:pt x="800100" y="50800"/>
                </a:lnTo>
                <a:lnTo>
                  <a:pt x="800100" y="76200"/>
                </a:lnTo>
                <a:lnTo>
                  <a:pt x="889002" y="76198"/>
                </a:lnTo>
                <a:lnTo>
                  <a:pt x="914400" y="63500"/>
                </a:lnTo>
                <a:lnTo>
                  <a:pt x="787400" y="0"/>
                </a:lnTo>
                <a:close/>
              </a:path>
              <a:path w="914400" h="127000">
                <a:moveTo>
                  <a:pt x="0" y="50798"/>
                </a:moveTo>
                <a:lnTo>
                  <a:pt x="0" y="76198"/>
                </a:lnTo>
                <a:lnTo>
                  <a:pt x="787400" y="76199"/>
                </a:lnTo>
                <a:lnTo>
                  <a:pt x="787400" y="50799"/>
                </a:lnTo>
                <a:lnTo>
                  <a:pt x="0" y="5079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497850" y="2211069"/>
            <a:ext cx="762000" cy="127000"/>
          </a:xfrm>
          <a:custGeom>
            <a:avLst/>
            <a:gdLst/>
            <a:ahLst/>
            <a:cxnLst/>
            <a:rect l="l" t="t" r="r" b="b"/>
            <a:pathLst>
              <a:path w="762000" h="127000">
                <a:moveTo>
                  <a:pt x="635000" y="76199"/>
                </a:moveTo>
                <a:lnTo>
                  <a:pt x="635000" y="127000"/>
                </a:lnTo>
                <a:lnTo>
                  <a:pt x="736600" y="76200"/>
                </a:lnTo>
                <a:lnTo>
                  <a:pt x="635000" y="76199"/>
                </a:lnTo>
                <a:close/>
              </a:path>
              <a:path w="762000" h="127000">
                <a:moveTo>
                  <a:pt x="635000" y="50799"/>
                </a:moveTo>
                <a:lnTo>
                  <a:pt x="635000" y="76199"/>
                </a:lnTo>
                <a:lnTo>
                  <a:pt x="647700" y="76200"/>
                </a:lnTo>
                <a:lnTo>
                  <a:pt x="647700" y="50800"/>
                </a:lnTo>
                <a:lnTo>
                  <a:pt x="635000" y="50799"/>
                </a:lnTo>
                <a:close/>
              </a:path>
              <a:path w="762000" h="127000">
                <a:moveTo>
                  <a:pt x="635000" y="0"/>
                </a:moveTo>
                <a:lnTo>
                  <a:pt x="635000" y="50799"/>
                </a:lnTo>
                <a:lnTo>
                  <a:pt x="647700" y="50800"/>
                </a:lnTo>
                <a:lnTo>
                  <a:pt x="647700" y="76200"/>
                </a:lnTo>
                <a:lnTo>
                  <a:pt x="736602" y="76198"/>
                </a:lnTo>
                <a:lnTo>
                  <a:pt x="762000" y="63500"/>
                </a:lnTo>
                <a:lnTo>
                  <a:pt x="635000" y="0"/>
                </a:lnTo>
                <a:close/>
              </a:path>
              <a:path w="762000" h="127000">
                <a:moveTo>
                  <a:pt x="0" y="50798"/>
                </a:moveTo>
                <a:lnTo>
                  <a:pt x="0" y="76198"/>
                </a:lnTo>
                <a:lnTo>
                  <a:pt x="635000" y="76199"/>
                </a:lnTo>
                <a:lnTo>
                  <a:pt x="635000" y="50799"/>
                </a:lnTo>
                <a:lnTo>
                  <a:pt x="0" y="5079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266545" y="1484630"/>
            <a:ext cx="1464310" cy="13104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669925">
              <a:lnSpc>
                <a:spcPct val="138000"/>
              </a:lnSpc>
              <a:spcBef>
                <a:spcPts val="100"/>
              </a:spcBef>
            </a:pPr>
            <a:r>
              <a:rPr sz="3200" spc="5" dirty="0">
                <a:latin typeface="Calibri"/>
                <a:cs typeface="Calibri"/>
              </a:rPr>
              <a:t>D</a:t>
            </a:r>
            <a:r>
              <a:rPr sz="3200" spc="-30" dirty="0">
                <a:latin typeface="Calibri"/>
                <a:cs typeface="Calibri"/>
              </a:rPr>
              <a:t>a</a:t>
            </a:r>
            <a:r>
              <a:rPr sz="3200" spc="-35" dirty="0">
                <a:latin typeface="Calibri"/>
                <a:cs typeface="Calibri"/>
              </a:rPr>
              <a:t>t</a:t>
            </a:r>
            <a:r>
              <a:rPr sz="3200" dirty="0">
                <a:latin typeface="Calibri"/>
                <a:cs typeface="Calibri"/>
              </a:rPr>
              <a:t>a  </a:t>
            </a:r>
            <a:r>
              <a:rPr sz="3200" spc="-20" dirty="0">
                <a:latin typeface="Calibri"/>
                <a:cs typeface="Calibri"/>
              </a:rPr>
              <a:t>Program</a:t>
            </a:r>
            <a:endParaRPr sz="3200" dirty="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346440" y="2044592"/>
            <a:ext cx="121158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3200" spc="5" dirty="0">
                <a:latin typeface="Calibri"/>
                <a:cs typeface="Calibri"/>
              </a:rPr>
              <a:t>Ou</a:t>
            </a:r>
            <a:r>
              <a:rPr sz="3200" dirty="0">
                <a:latin typeface="Calibri"/>
                <a:cs typeface="Calibri"/>
              </a:rPr>
              <a:t>t</a:t>
            </a:r>
            <a:r>
              <a:rPr sz="3200" spc="5" dirty="0">
                <a:latin typeface="Calibri"/>
                <a:cs typeface="Calibri"/>
              </a:rPr>
              <a:t>put</a:t>
            </a:r>
            <a:endParaRPr sz="3200" dirty="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000500" y="4959351"/>
            <a:ext cx="914400" cy="127000"/>
          </a:xfrm>
          <a:custGeom>
            <a:avLst/>
            <a:gdLst/>
            <a:ahLst/>
            <a:cxnLst/>
            <a:rect l="l" t="t" r="r" b="b"/>
            <a:pathLst>
              <a:path w="914400" h="127000">
                <a:moveTo>
                  <a:pt x="787400" y="76199"/>
                </a:moveTo>
                <a:lnTo>
                  <a:pt x="787400" y="127000"/>
                </a:lnTo>
                <a:lnTo>
                  <a:pt x="889000" y="76200"/>
                </a:lnTo>
                <a:lnTo>
                  <a:pt x="787400" y="76199"/>
                </a:lnTo>
                <a:close/>
              </a:path>
              <a:path w="914400" h="127000">
                <a:moveTo>
                  <a:pt x="787400" y="50799"/>
                </a:moveTo>
                <a:lnTo>
                  <a:pt x="787400" y="76199"/>
                </a:lnTo>
                <a:lnTo>
                  <a:pt x="800100" y="76200"/>
                </a:lnTo>
                <a:lnTo>
                  <a:pt x="800100" y="50800"/>
                </a:lnTo>
                <a:lnTo>
                  <a:pt x="787400" y="50799"/>
                </a:lnTo>
                <a:close/>
              </a:path>
              <a:path w="914400" h="127000">
                <a:moveTo>
                  <a:pt x="787400" y="0"/>
                </a:moveTo>
                <a:lnTo>
                  <a:pt x="787400" y="50799"/>
                </a:lnTo>
                <a:lnTo>
                  <a:pt x="800100" y="50800"/>
                </a:lnTo>
                <a:lnTo>
                  <a:pt x="800100" y="76200"/>
                </a:lnTo>
                <a:lnTo>
                  <a:pt x="889002" y="76198"/>
                </a:lnTo>
                <a:lnTo>
                  <a:pt x="914400" y="63500"/>
                </a:lnTo>
                <a:lnTo>
                  <a:pt x="787400" y="0"/>
                </a:lnTo>
                <a:close/>
              </a:path>
              <a:path w="914400" h="127000">
                <a:moveTo>
                  <a:pt x="0" y="50798"/>
                </a:moveTo>
                <a:lnTo>
                  <a:pt x="0" y="76198"/>
                </a:lnTo>
                <a:lnTo>
                  <a:pt x="787400" y="76199"/>
                </a:lnTo>
                <a:lnTo>
                  <a:pt x="787400" y="50799"/>
                </a:lnTo>
                <a:lnTo>
                  <a:pt x="0" y="5079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000500" y="5645150"/>
            <a:ext cx="914400" cy="127000"/>
          </a:xfrm>
          <a:custGeom>
            <a:avLst/>
            <a:gdLst/>
            <a:ahLst/>
            <a:cxnLst/>
            <a:rect l="l" t="t" r="r" b="b"/>
            <a:pathLst>
              <a:path w="914400" h="127000">
                <a:moveTo>
                  <a:pt x="787400" y="76199"/>
                </a:moveTo>
                <a:lnTo>
                  <a:pt x="787400" y="127000"/>
                </a:lnTo>
                <a:lnTo>
                  <a:pt x="889000" y="76200"/>
                </a:lnTo>
                <a:lnTo>
                  <a:pt x="787400" y="76199"/>
                </a:lnTo>
                <a:close/>
              </a:path>
              <a:path w="914400" h="127000">
                <a:moveTo>
                  <a:pt x="787400" y="50799"/>
                </a:moveTo>
                <a:lnTo>
                  <a:pt x="787400" y="76199"/>
                </a:lnTo>
                <a:lnTo>
                  <a:pt x="800100" y="76200"/>
                </a:lnTo>
                <a:lnTo>
                  <a:pt x="800100" y="50800"/>
                </a:lnTo>
                <a:lnTo>
                  <a:pt x="787400" y="50799"/>
                </a:lnTo>
                <a:close/>
              </a:path>
              <a:path w="914400" h="127000">
                <a:moveTo>
                  <a:pt x="787400" y="0"/>
                </a:moveTo>
                <a:lnTo>
                  <a:pt x="787400" y="50799"/>
                </a:lnTo>
                <a:lnTo>
                  <a:pt x="800100" y="50800"/>
                </a:lnTo>
                <a:lnTo>
                  <a:pt x="800100" y="76200"/>
                </a:lnTo>
                <a:lnTo>
                  <a:pt x="889001" y="76199"/>
                </a:lnTo>
                <a:lnTo>
                  <a:pt x="914400" y="63500"/>
                </a:lnTo>
                <a:lnTo>
                  <a:pt x="787400" y="0"/>
                </a:lnTo>
                <a:close/>
              </a:path>
              <a:path w="914400" h="127000">
                <a:moveTo>
                  <a:pt x="0" y="50799"/>
                </a:moveTo>
                <a:lnTo>
                  <a:pt x="0" y="76199"/>
                </a:lnTo>
                <a:lnTo>
                  <a:pt x="787400" y="76199"/>
                </a:lnTo>
                <a:lnTo>
                  <a:pt x="787400" y="50799"/>
                </a:lnTo>
                <a:lnTo>
                  <a:pt x="0" y="507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497850" y="5283605"/>
            <a:ext cx="762000" cy="127000"/>
          </a:xfrm>
          <a:custGeom>
            <a:avLst/>
            <a:gdLst/>
            <a:ahLst/>
            <a:cxnLst/>
            <a:rect l="l" t="t" r="r" b="b"/>
            <a:pathLst>
              <a:path w="762000" h="127000">
                <a:moveTo>
                  <a:pt x="635000" y="76199"/>
                </a:moveTo>
                <a:lnTo>
                  <a:pt x="635000" y="127000"/>
                </a:lnTo>
                <a:lnTo>
                  <a:pt x="736600" y="76200"/>
                </a:lnTo>
                <a:lnTo>
                  <a:pt x="635000" y="76199"/>
                </a:lnTo>
                <a:close/>
              </a:path>
              <a:path w="762000" h="127000">
                <a:moveTo>
                  <a:pt x="635000" y="50799"/>
                </a:moveTo>
                <a:lnTo>
                  <a:pt x="635000" y="76199"/>
                </a:lnTo>
                <a:lnTo>
                  <a:pt x="647700" y="76200"/>
                </a:lnTo>
                <a:lnTo>
                  <a:pt x="647700" y="50800"/>
                </a:lnTo>
                <a:lnTo>
                  <a:pt x="635000" y="50799"/>
                </a:lnTo>
                <a:close/>
              </a:path>
              <a:path w="762000" h="127000">
                <a:moveTo>
                  <a:pt x="635000" y="0"/>
                </a:moveTo>
                <a:lnTo>
                  <a:pt x="635000" y="50799"/>
                </a:lnTo>
                <a:lnTo>
                  <a:pt x="647700" y="50800"/>
                </a:lnTo>
                <a:lnTo>
                  <a:pt x="647700" y="76200"/>
                </a:lnTo>
                <a:lnTo>
                  <a:pt x="736602" y="76198"/>
                </a:lnTo>
                <a:lnTo>
                  <a:pt x="762000" y="63500"/>
                </a:lnTo>
                <a:lnTo>
                  <a:pt x="635000" y="0"/>
                </a:lnTo>
                <a:close/>
              </a:path>
              <a:path w="762000" h="127000">
                <a:moveTo>
                  <a:pt x="0" y="50798"/>
                </a:moveTo>
                <a:lnTo>
                  <a:pt x="0" y="76198"/>
                </a:lnTo>
                <a:lnTo>
                  <a:pt x="635000" y="76199"/>
                </a:lnTo>
                <a:lnTo>
                  <a:pt x="635000" y="50799"/>
                </a:lnTo>
                <a:lnTo>
                  <a:pt x="0" y="5079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2636520" y="4419530"/>
            <a:ext cx="1211580" cy="14483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365125">
              <a:lnSpc>
                <a:spcPct val="153600"/>
              </a:lnSpc>
              <a:spcBef>
                <a:spcPts val="100"/>
              </a:spcBef>
            </a:pPr>
            <a:r>
              <a:rPr sz="3200" spc="-15" dirty="0">
                <a:latin typeface="Calibri"/>
                <a:cs typeface="Calibri"/>
              </a:rPr>
              <a:t>Data </a:t>
            </a:r>
            <a:r>
              <a:rPr sz="3200" spc="-710" dirty="0">
                <a:latin typeface="Calibri"/>
                <a:cs typeface="Calibri"/>
              </a:rPr>
              <a:t> </a:t>
            </a:r>
            <a:r>
              <a:rPr sz="3200" spc="5" dirty="0">
                <a:latin typeface="Calibri"/>
                <a:cs typeface="Calibri"/>
              </a:rPr>
              <a:t>Ou</a:t>
            </a:r>
            <a:r>
              <a:rPr sz="3200" dirty="0">
                <a:latin typeface="Calibri"/>
                <a:cs typeface="Calibri"/>
              </a:rPr>
              <a:t>t</a:t>
            </a:r>
            <a:r>
              <a:rPr sz="3200" spc="5" dirty="0">
                <a:latin typeface="Calibri"/>
                <a:cs typeface="Calibri"/>
              </a:rPr>
              <a:t>put</a:t>
            </a:r>
            <a:endParaRPr sz="3200" dirty="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346440" y="5086351"/>
            <a:ext cx="142938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3200" spc="-5" dirty="0">
                <a:latin typeface="Calibri"/>
                <a:cs typeface="Calibri"/>
              </a:rPr>
              <a:t>P</a:t>
            </a:r>
            <a:r>
              <a:rPr sz="3200" spc="-55" dirty="0">
                <a:latin typeface="Calibri"/>
                <a:cs typeface="Calibri"/>
              </a:rPr>
              <a:t>r</a:t>
            </a:r>
            <a:r>
              <a:rPr sz="3200" dirty="0">
                <a:latin typeface="Calibri"/>
                <a:cs typeface="Calibri"/>
              </a:rPr>
              <a:t>o</a:t>
            </a:r>
            <a:r>
              <a:rPr sz="3200" spc="5" dirty="0">
                <a:latin typeface="Calibri"/>
                <a:cs typeface="Calibri"/>
              </a:rPr>
              <a:t>g</a:t>
            </a:r>
            <a:r>
              <a:rPr sz="3200" spc="-70" dirty="0">
                <a:latin typeface="Calibri"/>
                <a:cs typeface="Calibri"/>
              </a:rPr>
              <a:t>r</a:t>
            </a:r>
            <a:r>
              <a:rPr sz="3200" spc="5" dirty="0">
                <a:latin typeface="Calibri"/>
                <a:cs typeface="Calibri"/>
              </a:rPr>
              <a:t>a</a:t>
            </a:r>
            <a:r>
              <a:rPr sz="3200" dirty="0">
                <a:latin typeface="Calibri"/>
                <a:cs typeface="Calibri"/>
              </a:rPr>
              <a:t>m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A63C425-CD59-4775-B06B-528FEA0E5DAA}"/>
              </a:ext>
            </a:extLst>
          </p:cNvPr>
          <p:cNvSpPr/>
          <p:nvPr/>
        </p:nvSpPr>
        <p:spPr>
          <a:xfrm>
            <a:off x="4985791" y="1688118"/>
            <a:ext cx="2512059" cy="11729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Computer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E3891FD-C00A-4FFF-9457-9DFC8F111281}"/>
              </a:ext>
            </a:extLst>
          </p:cNvPr>
          <p:cNvSpPr/>
          <p:nvPr/>
        </p:nvSpPr>
        <p:spPr>
          <a:xfrm>
            <a:off x="5015864" y="4760654"/>
            <a:ext cx="2512059" cy="11729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Computer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1" grpId="0" animBg="1"/>
      <p:bldP spid="12" grpId="0" animBg="1"/>
      <p:bldP spid="13" grpId="0" animBg="1"/>
      <p:bldP spid="14" grpId="0"/>
      <p:bldP spid="15" grpId="0"/>
      <p:bldP spid="1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95266" y="332235"/>
            <a:ext cx="9280006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10" dirty="0"/>
              <a:t>Detection</a:t>
            </a:r>
            <a:r>
              <a:rPr sz="4400" spc="5" dirty="0"/>
              <a:t> </a:t>
            </a:r>
            <a:r>
              <a:rPr sz="4400" dirty="0"/>
              <a:t>of </a:t>
            </a:r>
            <a:r>
              <a:rPr sz="4400" spc="-5" dirty="0"/>
              <a:t>Diabetic</a:t>
            </a:r>
            <a:r>
              <a:rPr sz="4400" spc="10" dirty="0"/>
              <a:t> </a:t>
            </a:r>
            <a:r>
              <a:rPr sz="4400" spc="-55" dirty="0"/>
              <a:t>Eye</a:t>
            </a:r>
            <a:r>
              <a:rPr sz="4400" dirty="0"/>
              <a:t> </a:t>
            </a:r>
            <a:r>
              <a:rPr sz="4400" spc="-5" dirty="0"/>
              <a:t>Disease</a:t>
            </a:r>
            <a:endParaRPr sz="4400" dirty="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96998" y="2804908"/>
            <a:ext cx="2324526" cy="956988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41540" y="1691210"/>
            <a:ext cx="5354622" cy="216048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695266" y="4056885"/>
            <a:ext cx="10914843" cy="21209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u="sng" spc="-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https://research.googleblog.com/2016/11/deep-learning-for-detection-of-diabetic.html</a:t>
            </a:r>
            <a:endParaRPr sz="1400" dirty="0">
              <a:latin typeface="Calibri"/>
              <a:cs typeface="Calibri"/>
            </a:endParaRPr>
          </a:p>
          <a:p>
            <a:pPr marL="298450" marR="5080" indent="-285750">
              <a:lnSpc>
                <a:spcPts val="1900"/>
              </a:lnSpc>
              <a:spcBef>
                <a:spcPts val="1475"/>
              </a:spcBef>
              <a:buChar char="-"/>
              <a:tabLst>
                <a:tab pos="297815" algn="l"/>
                <a:tab pos="298450" algn="l"/>
              </a:tabLst>
            </a:pPr>
            <a:r>
              <a:rPr sz="1600" dirty="0">
                <a:latin typeface="Calibri"/>
                <a:cs typeface="Calibri"/>
              </a:rPr>
              <a:t>Google </a:t>
            </a:r>
            <a:r>
              <a:rPr sz="1600" spc="-5" dirty="0">
                <a:latin typeface="Calibri"/>
                <a:cs typeface="Calibri"/>
              </a:rPr>
              <a:t>working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closely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with</a:t>
            </a:r>
            <a:r>
              <a:rPr sz="1600" spc="-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doctors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both </a:t>
            </a:r>
            <a:r>
              <a:rPr sz="1600" spc="-5" dirty="0">
                <a:latin typeface="Calibri"/>
                <a:cs typeface="Calibri"/>
              </a:rPr>
              <a:t>in India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and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the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US,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created</a:t>
            </a:r>
            <a:r>
              <a:rPr sz="1600" dirty="0">
                <a:latin typeface="Calibri"/>
                <a:cs typeface="Calibri"/>
              </a:rPr>
              <a:t> a </a:t>
            </a:r>
            <a:r>
              <a:rPr sz="1600" spc="-5" dirty="0">
                <a:latin typeface="Calibri"/>
                <a:cs typeface="Calibri"/>
              </a:rPr>
              <a:t>development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dataset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of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128,000 </a:t>
            </a:r>
            <a:r>
              <a:rPr sz="1600" spc="-10" dirty="0">
                <a:latin typeface="Calibri"/>
                <a:cs typeface="Calibri"/>
              </a:rPr>
              <a:t>images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which </a:t>
            </a:r>
            <a:r>
              <a:rPr sz="1600" spc="-34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were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each </a:t>
            </a:r>
            <a:r>
              <a:rPr sz="1600" spc="-10" dirty="0">
                <a:latin typeface="Calibri"/>
                <a:cs typeface="Calibri"/>
              </a:rPr>
              <a:t>evaluated</a:t>
            </a:r>
            <a:r>
              <a:rPr sz="1600" spc="-5" dirty="0">
                <a:latin typeface="Calibri"/>
                <a:cs typeface="Calibri"/>
              </a:rPr>
              <a:t> by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3-7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ophthalmologists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from</a:t>
            </a:r>
            <a:r>
              <a:rPr sz="1600" spc="-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a</a:t>
            </a:r>
            <a:r>
              <a:rPr sz="1600" spc="-5" dirty="0">
                <a:latin typeface="Calibri"/>
                <a:cs typeface="Calibri"/>
              </a:rPr>
              <a:t> panel </a:t>
            </a:r>
            <a:r>
              <a:rPr sz="1600" dirty="0">
                <a:latin typeface="Calibri"/>
                <a:cs typeface="Calibri"/>
              </a:rPr>
              <a:t>of 54 </a:t>
            </a:r>
            <a:r>
              <a:rPr sz="1600" spc="-5" dirty="0">
                <a:latin typeface="Calibri"/>
                <a:cs typeface="Calibri"/>
              </a:rPr>
              <a:t>ophthalmologists.</a:t>
            </a:r>
            <a:endParaRPr sz="1600" dirty="0">
              <a:latin typeface="Calibri"/>
              <a:cs typeface="Calibri"/>
            </a:endParaRPr>
          </a:p>
          <a:p>
            <a:pPr marL="298450" indent="-285750">
              <a:lnSpc>
                <a:spcPts val="1839"/>
              </a:lnSpc>
              <a:buChar char="-"/>
              <a:tabLst>
                <a:tab pos="297815" algn="l"/>
                <a:tab pos="298450" algn="l"/>
              </a:tabLst>
            </a:pPr>
            <a:r>
              <a:rPr sz="1600" spc="-25" dirty="0">
                <a:latin typeface="Calibri"/>
                <a:cs typeface="Calibri"/>
              </a:rPr>
              <a:t>Trained</a:t>
            </a:r>
            <a:r>
              <a:rPr sz="1600" spc="-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a </a:t>
            </a:r>
            <a:r>
              <a:rPr sz="1600" spc="-5" dirty="0">
                <a:latin typeface="Calibri"/>
                <a:cs typeface="Calibri"/>
              </a:rPr>
              <a:t>deep </a:t>
            </a:r>
            <a:r>
              <a:rPr sz="1600" spc="-10" dirty="0">
                <a:latin typeface="Calibri"/>
                <a:cs typeface="Calibri"/>
              </a:rPr>
              <a:t>neural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network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to</a:t>
            </a:r>
            <a:r>
              <a:rPr sz="1600" spc="1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detect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15" dirty="0">
                <a:latin typeface="Calibri"/>
                <a:cs typeface="Calibri"/>
              </a:rPr>
              <a:t>referable</a:t>
            </a:r>
            <a:r>
              <a:rPr sz="1600" spc="1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diabetic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25" dirty="0">
                <a:latin typeface="Calibri"/>
                <a:cs typeface="Calibri"/>
              </a:rPr>
              <a:t>retinopathy.</a:t>
            </a:r>
            <a:endParaRPr sz="1600" dirty="0">
              <a:latin typeface="Calibri"/>
              <a:cs typeface="Calibri"/>
            </a:endParaRPr>
          </a:p>
          <a:p>
            <a:pPr marL="298450" marR="381635" indent="-285750">
              <a:lnSpc>
                <a:spcPts val="1900"/>
              </a:lnSpc>
              <a:spcBef>
                <a:spcPts val="160"/>
              </a:spcBef>
              <a:buChar char="-"/>
              <a:tabLst>
                <a:tab pos="297815" algn="l"/>
                <a:tab pos="298450" algn="l"/>
              </a:tabLst>
            </a:pPr>
            <a:r>
              <a:rPr sz="1600" spc="-5" dirty="0">
                <a:latin typeface="Calibri"/>
                <a:cs typeface="Calibri"/>
              </a:rPr>
              <a:t>Then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tested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the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spc="-15" dirty="0">
                <a:latin typeface="Calibri"/>
                <a:cs typeface="Calibri"/>
              </a:rPr>
              <a:t>algorithm’s</a:t>
            </a:r>
            <a:r>
              <a:rPr sz="1600" spc="1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performance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on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two</a:t>
            </a:r>
            <a:r>
              <a:rPr sz="1600" spc="1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separate</a:t>
            </a:r>
            <a:r>
              <a:rPr sz="1600" spc="1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clinical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validation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sets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totaling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~12,000</a:t>
            </a:r>
            <a:r>
              <a:rPr sz="1600" spc="1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images,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with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the </a:t>
            </a:r>
            <a:r>
              <a:rPr sz="1600" spc="-35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majority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decision </a:t>
            </a:r>
            <a:r>
              <a:rPr sz="1600" dirty="0">
                <a:latin typeface="Calibri"/>
                <a:cs typeface="Calibri"/>
              </a:rPr>
              <a:t>of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a</a:t>
            </a:r>
            <a:r>
              <a:rPr sz="1600" spc="-5" dirty="0">
                <a:latin typeface="Calibri"/>
                <a:cs typeface="Calibri"/>
              </a:rPr>
              <a:t> panel</a:t>
            </a:r>
            <a:r>
              <a:rPr sz="1600" dirty="0">
                <a:latin typeface="Calibri"/>
                <a:cs typeface="Calibri"/>
              </a:rPr>
              <a:t> 7 or</a:t>
            </a:r>
            <a:r>
              <a:rPr sz="1600" spc="1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8 </a:t>
            </a:r>
            <a:r>
              <a:rPr sz="1600" spc="-10" dirty="0">
                <a:latin typeface="Calibri"/>
                <a:cs typeface="Calibri"/>
              </a:rPr>
              <a:t>U.S.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board-certified ophthalmologists</a:t>
            </a:r>
            <a:r>
              <a:rPr sz="1600" dirty="0">
                <a:latin typeface="Calibri"/>
                <a:cs typeface="Calibri"/>
              </a:rPr>
              <a:t> serving </a:t>
            </a:r>
            <a:r>
              <a:rPr sz="1600" spc="-5" dirty="0">
                <a:latin typeface="Calibri"/>
                <a:cs typeface="Calibri"/>
              </a:rPr>
              <a:t>as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the</a:t>
            </a:r>
            <a:r>
              <a:rPr sz="1600" spc="10" dirty="0">
                <a:latin typeface="Calibri"/>
                <a:cs typeface="Calibri"/>
              </a:rPr>
              <a:t> </a:t>
            </a:r>
            <a:r>
              <a:rPr sz="1600" spc="-15" dirty="0">
                <a:latin typeface="Calibri"/>
                <a:cs typeface="Calibri"/>
              </a:rPr>
              <a:t>reference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standard.</a:t>
            </a:r>
            <a:endParaRPr sz="1600" dirty="0">
              <a:latin typeface="Calibri"/>
              <a:cs typeface="Calibri"/>
            </a:endParaRPr>
          </a:p>
          <a:p>
            <a:pPr marL="298450" marR="214629" indent="-285750">
              <a:lnSpc>
                <a:spcPts val="1900"/>
              </a:lnSpc>
              <a:buFont typeface="Calibri"/>
              <a:buChar char="-"/>
              <a:tabLst>
                <a:tab pos="344170" algn="l"/>
                <a:tab pos="344805" algn="l"/>
              </a:tabLst>
            </a:pPr>
            <a:r>
              <a:rPr dirty="0"/>
              <a:t>	</a:t>
            </a:r>
            <a:r>
              <a:rPr sz="1600" spc="-5" dirty="0">
                <a:latin typeface="Calibri"/>
                <a:cs typeface="Calibri"/>
              </a:rPr>
              <a:t>the</a:t>
            </a:r>
            <a:r>
              <a:rPr sz="1600" spc="1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algorithm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has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a </a:t>
            </a:r>
            <a:r>
              <a:rPr sz="1600" spc="-10" dirty="0">
                <a:latin typeface="Calibri"/>
                <a:cs typeface="Calibri"/>
              </a:rPr>
              <a:t>F-score</a:t>
            </a:r>
            <a:r>
              <a:rPr sz="1600" spc="1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(combined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sensitivity</a:t>
            </a:r>
            <a:r>
              <a:rPr sz="1600" spc="1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and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specificity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metric,</a:t>
            </a:r>
            <a:r>
              <a:rPr sz="1600" spc="1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with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max=1)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of</a:t>
            </a:r>
            <a:r>
              <a:rPr sz="1600" spc="1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0.95,</a:t>
            </a:r>
            <a:r>
              <a:rPr sz="1600" spc="1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which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is</a:t>
            </a:r>
            <a:r>
              <a:rPr sz="1600" spc="1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slightly</a:t>
            </a:r>
            <a:r>
              <a:rPr sz="1600" spc="1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better </a:t>
            </a:r>
            <a:r>
              <a:rPr sz="1600" spc="-35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than the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median </a:t>
            </a:r>
            <a:r>
              <a:rPr sz="1600" spc="-10" dirty="0">
                <a:latin typeface="Calibri"/>
                <a:cs typeface="Calibri"/>
              </a:rPr>
              <a:t>F-score</a:t>
            </a:r>
            <a:r>
              <a:rPr sz="1600" dirty="0">
                <a:latin typeface="Calibri"/>
                <a:cs typeface="Calibri"/>
              </a:rPr>
              <a:t> of</a:t>
            </a:r>
            <a:r>
              <a:rPr sz="1600" spc="-5" dirty="0">
                <a:latin typeface="Calibri"/>
                <a:cs typeface="Calibri"/>
              </a:rPr>
              <a:t> the</a:t>
            </a:r>
            <a:r>
              <a:rPr sz="1600" dirty="0">
                <a:latin typeface="Calibri"/>
                <a:cs typeface="Calibri"/>
              </a:rPr>
              <a:t> 8 </a:t>
            </a:r>
            <a:r>
              <a:rPr sz="1600" spc="-5" dirty="0">
                <a:latin typeface="Calibri"/>
                <a:cs typeface="Calibri"/>
              </a:rPr>
              <a:t>ophthalmologists we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consulted (measured </a:t>
            </a:r>
            <a:r>
              <a:rPr sz="1600" spc="-10" dirty="0">
                <a:latin typeface="Calibri"/>
                <a:cs typeface="Calibri"/>
              </a:rPr>
              <a:t>at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0.91).</a:t>
            </a:r>
            <a:endParaRPr sz="1600" dirty="0">
              <a:latin typeface="Calibri"/>
              <a:cs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24475" y="3423078"/>
            <a:ext cx="7187925" cy="2733663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53329" y="1407017"/>
            <a:ext cx="3992350" cy="1506856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88338" y="431895"/>
            <a:ext cx="10464165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25" dirty="0"/>
              <a:t>Customers</a:t>
            </a:r>
            <a:r>
              <a:rPr sz="3600" spc="-5" dirty="0"/>
              <a:t> </a:t>
            </a:r>
            <a:r>
              <a:rPr sz="3600" dirty="0"/>
              <a:t>who</a:t>
            </a:r>
            <a:r>
              <a:rPr sz="3600" spc="5" dirty="0"/>
              <a:t> </a:t>
            </a:r>
            <a:r>
              <a:rPr sz="3600" spc="-10" dirty="0"/>
              <a:t>bought</a:t>
            </a:r>
            <a:r>
              <a:rPr sz="3600" spc="5" dirty="0"/>
              <a:t> </a:t>
            </a:r>
            <a:r>
              <a:rPr sz="3600" dirty="0"/>
              <a:t>this</a:t>
            </a:r>
            <a:r>
              <a:rPr sz="3600" spc="-5" dirty="0"/>
              <a:t> </a:t>
            </a:r>
            <a:r>
              <a:rPr sz="3600" spc="-10" dirty="0"/>
              <a:t>item</a:t>
            </a:r>
            <a:r>
              <a:rPr sz="3600" spc="-5" dirty="0"/>
              <a:t> </a:t>
            </a:r>
            <a:r>
              <a:rPr sz="3600" dirty="0"/>
              <a:t>also</a:t>
            </a:r>
            <a:r>
              <a:rPr sz="3600" spc="15" dirty="0"/>
              <a:t> </a:t>
            </a:r>
            <a:r>
              <a:rPr sz="3600" spc="-10" dirty="0"/>
              <a:t>bought…</a:t>
            </a:r>
            <a:endParaRPr sz="36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62660" y="689613"/>
            <a:ext cx="10086975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5" dirty="0"/>
              <a:t>Recommendations</a:t>
            </a:r>
            <a:r>
              <a:rPr sz="3600" dirty="0"/>
              <a:t> </a:t>
            </a:r>
            <a:r>
              <a:rPr sz="3600" spc="-25" dirty="0"/>
              <a:t>are</a:t>
            </a:r>
            <a:r>
              <a:rPr sz="3600" spc="5" dirty="0"/>
              <a:t> </a:t>
            </a:r>
            <a:r>
              <a:rPr sz="3600" spc="-60" dirty="0"/>
              <a:t>key</a:t>
            </a:r>
            <a:r>
              <a:rPr sz="3600" spc="5" dirty="0"/>
              <a:t> </a:t>
            </a:r>
            <a:r>
              <a:rPr sz="3600" spc="-20" dirty="0"/>
              <a:t>to</a:t>
            </a:r>
            <a:r>
              <a:rPr sz="3600" spc="5" dirty="0"/>
              <a:t> </a:t>
            </a:r>
            <a:r>
              <a:rPr sz="3600" spc="-15" dirty="0"/>
              <a:t>personalization</a:t>
            </a:r>
            <a:endParaRPr sz="3600" dirty="0"/>
          </a:p>
        </p:txBody>
      </p:sp>
      <p:sp>
        <p:nvSpPr>
          <p:cNvPr id="3" name="object 3"/>
          <p:cNvSpPr txBox="1"/>
          <p:nvPr/>
        </p:nvSpPr>
        <p:spPr>
          <a:xfrm>
            <a:off x="948689" y="5519420"/>
            <a:ext cx="705548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https://martechtoday.com/roi-recommendation-engines-marketing-205787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69544" y="2054369"/>
            <a:ext cx="6095310" cy="305492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58850" y="2819400"/>
            <a:ext cx="9880600" cy="12255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2B8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4E463C-A2BF-487A-96E3-55C7E89191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809" y="2721488"/>
            <a:ext cx="4584843" cy="707512"/>
          </a:xfrm>
        </p:spPr>
        <p:txBody>
          <a:bodyPr/>
          <a:lstStyle/>
          <a:p>
            <a:pPr algn="ctr"/>
            <a:r>
              <a:rPr lang="en-US" dirty="0"/>
              <a:t>Course </a:t>
            </a:r>
            <a:br>
              <a:rPr lang="en-US" dirty="0"/>
            </a:br>
            <a:r>
              <a:rPr lang="en-US" dirty="0"/>
              <a:t>Handout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0E9C352-1D80-40D0-A7FC-A477239B5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5525E-992E-43FD-8139-31ACE6DB76DF}" type="slidenum">
              <a:rPr lang="en-US" smtClean="0"/>
              <a:pPr/>
              <a:t>3</a:t>
            </a:fld>
            <a:endParaRPr lang="en-US" dirty="0"/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916F2248-38A3-4745-A88E-8B2E576B8F0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28451611"/>
              </p:ext>
            </p:extLst>
          </p:nvPr>
        </p:nvGraphicFramePr>
        <p:xfrm>
          <a:off x="5679968" y="472071"/>
          <a:ext cx="4584843" cy="59138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DF" r:id="rId2" imgW="0" imgH="360" progId="FoxitReader.Document">
                  <p:embed/>
                </p:oleObj>
              </mc:Choice>
              <mc:Fallback>
                <p:oleObj name="PDF" r:id="rId2" imgW="0" imgH="360" progId="FoxitReader.Documen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679968" y="472071"/>
                        <a:ext cx="4584843" cy="591385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29335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2336" y="453233"/>
            <a:ext cx="9439191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15" dirty="0"/>
              <a:t>What</a:t>
            </a:r>
            <a:r>
              <a:rPr sz="4400" dirty="0"/>
              <a:t> </a:t>
            </a:r>
            <a:r>
              <a:rPr sz="4400" spc="-25" dirty="0"/>
              <a:t>customers</a:t>
            </a:r>
            <a:r>
              <a:rPr sz="4400" spc="-5" dirty="0"/>
              <a:t> </a:t>
            </a:r>
            <a:r>
              <a:rPr sz="4400" spc="-10" dirty="0"/>
              <a:t>bought</a:t>
            </a:r>
            <a:r>
              <a:rPr sz="4400" spc="5" dirty="0"/>
              <a:t> </a:t>
            </a:r>
            <a:r>
              <a:rPr sz="4400" spc="-10" dirty="0"/>
              <a:t>together</a:t>
            </a:r>
            <a:endParaRPr sz="4400" dirty="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10477" y="1694869"/>
            <a:ext cx="7458256" cy="380542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983158" y="3415579"/>
            <a:ext cx="8098790" cy="3336290"/>
            <a:chOff x="459158" y="3415579"/>
            <a:chExt cx="8098790" cy="333629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29464" y="5179813"/>
              <a:ext cx="2663520" cy="1571971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9158" y="3427088"/>
              <a:ext cx="2019778" cy="1792611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35893" y="3415579"/>
              <a:ext cx="2382192" cy="181575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579624" y="5146488"/>
              <a:ext cx="2978002" cy="1425369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898767" y="2772392"/>
            <a:ext cx="8192770" cy="360680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b="1" spc="-5" dirty="0">
                <a:solidFill>
                  <a:srgbClr val="773F9B"/>
                </a:solidFill>
                <a:latin typeface="Arial"/>
                <a:cs typeface="Arial"/>
              </a:rPr>
              <a:t>personalized</a:t>
            </a:r>
            <a:r>
              <a:rPr sz="2200" b="1" dirty="0">
                <a:solidFill>
                  <a:srgbClr val="773F9B"/>
                </a:solidFill>
                <a:latin typeface="Arial"/>
                <a:cs typeface="Arial"/>
              </a:rPr>
              <a:t> </a:t>
            </a:r>
            <a:r>
              <a:rPr sz="2200" b="1" spc="-5" dirty="0">
                <a:solidFill>
                  <a:srgbClr val="773F9B"/>
                </a:solidFill>
                <a:latin typeface="Arial"/>
                <a:cs typeface="Arial"/>
              </a:rPr>
              <a:t>predictions</a:t>
            </a:r>
            <a:r>
              <a:rPr sz="2200" b="1" spc="5" dirty="0">
                <a:solidFill>
                  <a:srgbClr val="773F9B"/>
                </a:solidFill>
                <a:latin typeface="Arial"/>
                <a:cs typeface="Arial"/>
              </a:rPr>
              <a:t> </a:t>
            </a:r>
            <a:r>
              <a:rPr sz="2200" b="1" dirty="0">
                <a:solidFill>
                  <a:srgbClr val="773F9B"/>
                </a:solidFill>
                <a:latin typeface="Arial"/>
                <a:cs typeface="Arial"/>
              </a:rPr>
              <a:t>are</a:t>
            </a:r>
            <a:r>
              <a:rPr sz="2200" b="1" spc="5" dirty="0">
                <a:solidFill>
                  <a:srgbClr val="773F9B"/>
                </a:solidFill>
                <a:latin typeface="Arial"/>
                <a:cs typeface="Arial"/>
              </a:rPr>
              <a:t> </a:t>
            </a:r>
            <a:r>
              <a:rPr sz="2200" b="1" spc="-5" dirty="0">
                <a:solidFill>
                  <a:srgbClr val="773F9B"/>
                </a:solidFill>
                <a:latin typeface="Arial"/>
                <a:cs typeface="Arial"/>
              </a:rPr>
              <a:t>made</a:t>
            </a:r>
            <a:r>
              <a:rPr sz="2200" b="1" spc="5" dirty="0">
                <a:solidFill>
                  <a:srgbClr val="773F9B"/>
                </a:solidFill>
                <a:latin typeface="Arial"/>
                <a:cs typeface="Arial"/>
              </a:rPr>
              <a:t> </a:t>
            </a:r>
            <a:r>
              <a:rPr sz="2200" b="1" spc="-5" dirty="0">
                <a:solidFill>
                  <a:srgbClr val="773F9B"/>
                </a:solidFill>
                <a:latin typeface="Arial"/>
                <a:cs typeface="Arial"/>
              </a:rPr>
              <a:t>by</a:t>
            </a:r>
            <a:r>
              <a:rPr sz="2200" b="1" spc="5" dirty="0">
                <a:solidFill>
                  <a:srgbClr val="773F9B"/>
                </a:solidFill>
                <a:latin typeface="Arial"/>
                <a:cs typeface="Arial"/>
              </a:rPr>
              <a:t> </a:t>
            </a:r>
            <a:r>
              <a:rPr sz="2200" b="1" spc="-5" dirty="0">
                <a:solidFill>
                  <a:srgbClr val="773F9B"/>
                </a:solidFill>
                <a:latin typeface="Arial"/>
                <a:cs typeface="Arial"/>
              </a:rPr>
              <a:t>learning</a:t>
            </a:r>
            <a:r>
              <a:rPr sz="2200" b="1" dirty="0">
                <a:solidFill>
                  <a:srgbClr val="773F9B"/>
                </a:solidFill>
                <a:latin typeface="Arial"/>
                <a:cs typeface="Arial"/>
              </a:rPr>
              <a:t> </a:t>
            </a:r>
            <a:r>
              <a:rPr sz="2200" b="1" spc="-5" dirty="0">
                <a:solidFill>
                  <a:srgbClr val="773F9B"/>
                </a:solidFill>
                <a:latin typeface="Arial"/>
                <a:cs typeface="Arial"/>
              </a:rPr>
              <a:t>from</a:t>
            </a:r>
            <a:r>
              <a:rPr sz="2200" b="1" spc="5" dirty="0">
                <a:solidFill>
                  <a:srgbClr val="773F9B"/>
                </a:solidFill>
                <a:latin typeface="Arial"/>
                <a:cs typeface="Arial"/>
              </a:rPr>
              <a:t> </a:t>
            </a:r>
            <a:r>
              <a:rPr sz="2200" b="1" spc="-5" dirty="0">
                <a:solidFill>
                  <a:srgbClr val="773F9B"/>
                </a:solidFill>
                <a:latin typeface="Arial"/>
                <a:cs typeface="Arial"/>
              </a:rPr>
              <a:t>past</a:t>
            </a:r>
            <a:r>
              <a:rPr sz="2200" b="1" dirty="0">
                <a:solidFill>
                  <a:srgbClr val="773F9B"/>
                </a:solidFill>
                <a:latin typeface="Arial"/>
                <a:cs typeface="Arial"/>
              </a:rPr>
              <a:t> </a:t>
            </a:r>
            <a:r>
              <a:rPr sz="2200" b="1" spc="-5" dirty="0">
                <a:solidFill>
                  <a:srgbClr val="773F9B"/>
                </a:solidFill>
                <a:latin typeface="Arial"/>
                <a:cs typeface="Arial"/>
              </a:rPr>
              <a:t>data</a:t>
            </a:r>
            <a:endParaRPr sz="2200"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764294" y="784967"/>
            <a:ext cx="2457450" cy="1553210"/>
            <a:chOff x="240294" y="784967"/>
            <a:chExt cx="2457450" cy="1553210"/>
          </a:xfrm>
        </p:grpSpPr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40294" y="784967"/>
              <a:ext cx="2457425" cy="1553102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40294" y="797071"/>
              <a:ext cx="2447834" cy="888261"/>
            </a:xfrm>
            <a:prstGeom prst="rect">
              <a:avLst/>
            </a:prstGeom>
          </p:spPr>
        </p:pic>
      </p:grpSp>
      <p:pic>
        <p:nvPicPr>
          <p:cNvPr id="11" name="object 1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4959820" y="279864"/>
            <a:ext cx="2382191" cy="1425369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7861767" y="1103474"/>
            <a:ext cx="2518171" cy="910828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8106794" y="2052721"/>
            <a:ext cx="1920239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600" b="1" spc="-40" dirty="0">
                <a:solidFill>
                  <a:srgbClr val="BD5B0C"/>
                </a:solidFill>
                <a:latin typeface="Arial"/>
                <a:cs typeface="Arial"/>
              </a:rPr>
              <a:t>You</a:t>
            </a:r>
            <a:r>
              <a:rPr sz="1600" b="1" spc="-35" dirty="0">
                <a:solidFill>
                  <a:srgbClr val="BD5B0C"/>
                </a:solidFill>
                <a:latin typeface="Arial"/>
                <a:cs typeface="Arial"/>
              </a:rPr>
              <a:t> </a:t>
            </a:r>
            <a:r>
              <a:rPr sz="1600" b="1" dirty="0">
                <a:solidFill>
                  <a:srgbClr val="BD5B0C"/>
                </a:solidFill>
                <a:latin typeface="Arial"/>
                <a:cs typeface="Arial"/>
              </a:rPr>
              <a:t>may</a:t>
            </a:r>
            <a:r>
              <a:rPr sz="1600" b="1" spc="-30" dirty="0">
                <a:solidFill>
                  <a:srgbClr val="BD5B0C"/>
                </a:solidFill>
                <a:latin typeface="Arial"/>
                <a:cs typeface="Arial"/>
              </a:rPr>
              <a:t> </a:t>
            </a:r>
            <a:r>
              <a:rPr sz="1600" b="1" dirty="0">
                <a:solidFill>
                  <a:srgbClr val="BD5B0C"/>
                </a:solidFill>
                <a:latin typeface="Arial"/>
                <a:cs typeface="Arial"/>
              </a:rPr>
              <a:t>also</a:t>
            </a:r>
            <a:r>
              <a:rPr sz="1600" b="1" spc="-30" dirty="0">
                <a:solidFill>
                  <a:srgbClr val="BD5B0C"/>
                </a:solidFill>
                <a:latin typeface="Arial"/>
                <a:cs typeface="Arial"/>
              </a:rPr>
              <a:t> </a:t>
            </a:r>
            <a:r>
              <a:rPr sz="1600" b="1" dirty="0">
                <a:solidFill>
                  <a:srgbClr val="BD5B0C"/>
                </a:solidFill>
                <a:latin typeface="Arial"/>
                <a:cs typeface="Arial"/>
              </a:rPr>
              <a:t>like…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14" name="object 14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8022594" y="3195279"/>
            <a:ext cx="2230930" cy="14684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AB52095-FBAE-4DF0-A385-FDC3B40FCE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845F5A-061D-4825-9AE9-D7794091C6CF}" type="slidenum">
              <a:rPr kumimoji="0" lang="en-US" sz="16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6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074" name="Picture 2" descr="How Machine Learning Works - What is Machine Learning- Edureka">
            <a:extLst>
              <a:ext uri="{FF2B5EF4-FFF2-40B4-BE49-F238E27FC236}">
                <a16:creationId xmlns:a16="http://schemas.microsoft.com/office/drawing/2014/main" id="{A1497D2E-6925-486B-A6BE-56EC716C4A8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279" y="555304"/>
            <a:ext cx="10337802" cy="5820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AD167F5-FA38-4994-9327-A1BB2D3AC8C6}"/>
              </a:ext>
            </a:extLst>
          </p:cNvPr>
          <p:cNvSpPr/>
          <p:nvPr/>
        </p:nvSpPr>
        <p:spPr>
          <a:xfrm>
            <a:off x="9191938" y="555304"/>
            <a:ext cx="1669143" cy="7509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321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43789"/>
            <a:ext cx="3261361" cy="6781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4250" spc="50" dirty="0"/>
              <a:t>L</a:t>
            </a:r>
            <a:r>
              <a:rPr sz="4250" spc="30" dirty="0"/>
              <a:t>i</a:t>
            </a:r>
            <a:r>
              <a:rPr sz="4250" spc="-90" dirty="0"/>
              <a:t>f</a:t>
            </a:r>
            <a:r>
              <a:rPr sz="4250" spc="70" dirty="0"/>
              <a:t>e</a:t>
            </a:r>
            <a:r>
              <a:rPr sz="4250" spc="65" dirty="0"/>
              <a:t>c</a:t>
            </a:r>
            <a:r>
              <a:rPr sz="4250" spc="10" dirty="0"/>
              <a:t>y</a:t>
            </a:r>
            <a:r>
              <a:rPr sz="4250" spc="65" dirty="0"/>
              <a:t>c</a:t>
            </a:r>
            <a:r>
              <a:rPr sz="4250" spc="50" dirty="0"/>
              <a:t>le</a:t>
            </a:r>
            <a:endParaRPr sz="4250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A831C82-269E-448E-97FC-B448BBF11546}"/>
              </a:ext>
            </a:extLst>
          </p:cNvPr>
          <p:cNvGrpSpPr/>
          <p:nvPr/>
        </p:nvGrpSpPr>
        <p:grpSpPr>
          <a:xfrm>
            <a:off x="736601" y="1910838"/>
            <a:ext cx="1663700" cy="1874520"/>
            <a:chOff x="736601" y="1910838"/>
            <a:chExt cx="1663700" cy="1874520"/>
          </a:xfrm>
        </p:grpSpPr>
        <p:sp>
          <p:nvSpPr>
            <p:cNvPr id="3" name="object 3"/>
            <p:cNvSpPr/>
            <p:nvPr/>
          </p:nvSpPr>
          <p:spPr>
            <a:xfrm>
              <a:off x="736601" y="1910838"/>
              <a:ext cx="1663700" cy="1874520"/>
            </a:xfrm>
            <a:custGeom>
              <a:avLst/>
              <a:gdLst/>
              <a:ahLst/>
              <a:cxnLst/>
              <a:rect l="l" t="t" r="r" b="b"/>
              <a:pathLst>
                <a:path w="1663700" h="1874520">
                  <a:moveTo>
                    <a:pt x="1386410" y="0"/>
                  </a:moveTo>
                  <a:lnTo>
                    <a:pt x="277288" y="0"/>
                  </a:lnTo>
                  <a:lnTo>
                    <a:pt x="227445" y="4467"/>
                  </a:lnTo>
                  <a:lnTo>
                    <a:pt x="180533" y="17347"/>
                  </a:lnTo>
                  <a:lnTo>
                    <a:pt x="137335" y="37857"/>
                  </a:lnTo>
                  <a:lnTo>
                    <a:pt x="98635" y="65214"/>
                  </a:lnTo>
                  <a:lnTo>
                    <a:pt x="65214" y="98634"/>
                  </a:lnTo>
                  <a:lnTo>
                    <a:pt x="37858" y="137335"/>
                  </a:lnTo>
                  <a:lnTo>
                    <a:pt x="17347" y="180533"/>
                  </a:lnTo>
                  <a:lnTo>
                    <a:pt x="4467" y="227445"/>
                  </a:lnTo>
                  <a:lnTo>
                    <a:pt x="0" y="277287"/>
                  </a:lnTo>
                  <a:lnTo>
                    <a:pt x="0" y="1597045"/>
                  </a:lnTo>
                  <a:lnTo>
                    <a:pt x="4467" y="1646888"/>
                  </a:lnTo>
                  <a:lnTo>
                    <a:pt x="17347" y="1693800"/>
                  </a:lnTo>
                  <a:lnTo>
                    <a:pt x="37858" y="1736998"/>
                  </a:lnTo>
                  <a:lnTo>
                    <a:pt x="65214" y="1775698"/>
                  </a:lnTo>
                  <a:lnTo>
                    <a:pt x="98635" y="1809118"/>
                  </a:lnTo>
                  <a:lnTo>
                    <a:pt x="137335" y="1836475"/>
                  </a:lnTo>
                  <a:lnTo>
                    <a:pt x="180533" y="1856985"/>
                  </a:lnTo>
                  <a:lnTo>
                    <a:pt x="227445" y="1869865"/>
                  </a:lnTo>
                  <a:lnTo>
                    <a:pt x="277288" y="1874333"/>
                  </a:lnTo>
                  <a:lnTo>
                    <a:pt x="1386410" y="1874333"/>
                  </a:lnTo>
                  <a:lnTo>
                    <a:pt x="1436254" y="1869865"/>
                  </a:lnTo>
                  <a:lnTo>
                    <a:pt x="1483166" y="1856985"/>
                  </a:lnTo>
                  <a:lnTo>
                    <a:pt x="1526364" y="1836475"/>
                  </a:lnTo>
                  <a:lnTo>
                    <a:pt x="1565065" y="1809118"/>
                  </a:lnTo>
                  <a:lnTo>
                    <a:pt x="1598485" y="1775698"/>
                  </a:lnTo>
                  <a:lnTo>
                    <a:pt x="1625842" y="1736998"/>
                  </a:lnTo>
                  <a:lnTo>
                    <a:pt x="1646352" y="1693800"/>
                  </a:lnTo>
                  <a:lnTo>
                    <a:pt x="1659232" y="1646888"/>
                  </a:lnTo>
                  <a:lnTo>
                    <a:pt x="1663700" y="1597045"/>
                  </a:lnTo>
                  <a:lnTo>
                    <a:pt x="1663700" y="277287"/>
                  </a:lnTo>
                  <a:lnTo>
                    <a:pt x="1659232" y="227445"/>
                  </a:lnTo>
                  <a:lnTo>
                    <a:pt x="1646352" y="180533"/>
                  </a:lnTo>
                  <a:lnTo>
                    <a:pt x="1625842" y="137335"/>
                  </a:lnTo>
                  <a:lnTo>
                    <a:pt x="1598485" y="98634"/>
                  </a:lnTo>
                  <a:lnTo>
                    <a:pt x="1565065" y="65214"/>
                  </a:lnTo>
                  <a:lnTo>
                    <a:pt x="1526364" y="37857"/>
                  </a:lnTo>
                  <a:lnTo>
                    <a:pt x="1483166" y="17347"/>
                  </a:lnTo>
                  <a:lnTo>
                    <a:pt x="1436254" y="4467"/>
                  </a:lnTo>
                  <a:lnTo>
                    <a:pt x="1386410" y="0"/>
                  </a:lnTo>
                  <a:close/>
                </a:path>
              </a:pathLst>
            </a:custGeom>
            <a:solidFill>
              <a:srgbClr val="9DC3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 txBox="1"/>
            <p:nvPr/>
          </p:nvSpPr>
          <p:spPr>
            <a:xfrm>
              <a:off x="938784" y="2273965"/>
              <a:ext cx="1259205" cy="1125220"/>
            </a:xfrm>
            <a:prstGeom prst="rect">
              <a:avLst/>
            </a:prstGeom>
          </p:spPr>
          <p:txBody>
            <a:bodyPr vert="horz" wrap="square" lIns="0" tIns="11430" rIns="0" bIns="0" rtlCol="0">
              <a:spAutoFit/>
            </a:bodyPr>
            <a:lstStyle/>
            <a:p>
              <a:pPr marL="12700" marR="5080" indent="-635" algn="ctr">
                <a:lnSpc>
                  <a:spcPct val="100299"/>
                </a:lnSpc>
                <a:spcBef>
                  <a:spcPts val="90"/>
                </a:spcBef>
              </a:pPr>
              <a:r>
                <a:rPr sz="1800" spc="-5" dirty="0">
                  <a:solidFill>
                    <a:srgbClr val="FFFFFF"/>
                  </a:solidFill>
                  <a:latin typeface="Calibri"/>
                  <a:cs typeface="Calibri"/>
                </a:rPr>
                <a:t>Use Case </a:t>
              </a:r>
              <a:r>
                <a:rPr sz="1800" dirty="0">
                  <a:solidFill>
                    <a:srgbClr val="FFFFFF"/>
                  </a:solidFill>
                  <a:latin typeface="Calibri"/>
                  <a:cs typeface="Calibri"/>
                </a:rPr>
                <a:t> </a:t>
              </a:r>
              <a:r>
                <a:rPr sz="1800" spc="-5" dirty="0">
                  <a:solidFill>
                    <a:srgbClr val="FFFFFF"/>
                  </a:solidFill>
                  <a:latin typeface="Calibri"/>
                  <a:cs typeface="Calibri"/>
                </a:rPr>
                <a:t>I</a:t>
              </a:r>
              <a:r>
                <a:rPr sz="1800" spc="5" dirty="0">
                  <a:solidFill>
                    <a:srgbClr val="FFFFFF"/>
                  </a:solidFill>
                  <a:latin typeface="Calibri"/>
                  <a:cs typeface="Calibri"/>
                </a:rPr>
                <a:t>d</a:t>
              </a:r>
              <a:r>
                <a:rPr sz="1800" dirty="0">
                  <a:solidFill>
                    <a:srgbClr val="FFFFFF"/>
                  </a:solidFill>
                  <a:latin typeface="Calibri"/>
                  <a:cs typeface="Calibri"/>
                </a:rPr>
                <a:t>e</a:t>
              </a:r>
              <a:r>
                <a:rPr sz="1800" spc="-15" dirty="0">
                  <a:solidFill>
                    <a:srgbClr val="FFFFFF"/>
                  </a:solidFill>
                  <a:latin typeface="Calibri"/>
                  <a:cs typeface="Calibri"/>
                </a:rPr>
                <a:t>n</a:t>
              </a:r>
              <a:r>
                <a:rPr sz="1800" spc="-5" dirty="0">
                  <a:solidFill>
                    <a:srgbClr val="FFFFFF"/>
                  </a:solidFill>
                  <a:latin typeface="Calibri"/>
                  <a:cs typeface="Calibri"/>
                </a:rPr>
                <a:t>t</a:t>
              </a:r>
              <a:r>
                <a:rPr sz="1800" dirty="0">
                  <a:solidFill>
                    <a:srgbClr val="FFFFFF"/>
                  </a:solidFill>
                  <a:latin typeface="Calibri"/>
                  <a:cs typeface="Calibri"/>
                </a:rPr>
                <a:t>if</a:t>
              </a:r>
              <a:r>
                <a:rPr sz="1800" spc="-5" dirty="0">
                  <a:solidFill>
                    <a:srgbClr val="FFFFFF"/>
                  </a:solidFill>
                  <a:latin typeface="Calibri"/>
                  <a:cs typeface="Calibri"/>
                </a:rPr>
                <a:t>i</a:t>
              </a:r>
              <a:r>
                <a:rPr sz="1800" spc="-15" dirty="0">
                  <a:solidFill>
                    <a:srgbClr val="FFFFFF"/>
                  </a:solidFill>
                  <a:latin typeface="Calibri"/>
                  <a:cs typeface="Calibri"/>
                </a:rPr>
                <a:t>c</a:t>
              </a:r>
              <a:r>
                <a:rPr sz="1800" spc="-20" dirty="0">
                  <a:solidFill>
                    <a:srgbClr val="FFFFFF"/>
                  </a:solidFill>
                  <a:latin typeface="Calibri"/>
                  <a:cs typeface="Calibri"/>
                </a:rPr>
                <a:t>a</a:t>
              </a:r>
              <a:r>
                <a:rPr sz="1800" spc="-5" dirty="0">
                  <a:solidFill>
                    <a:srgbClr val="FFFFFF"/>
                  </a:solidFill>
                  <a:latin typeface="Calibri"/>
                  <a:cs typeface="Calibri"/>
                </a:rPr>
                <a:t>t</a:t>
              </a:r>
              <a:r>
                <a:rPr sz="1800" dirty="0">
                  <a:solidFill>
                    <a:srgbClr val="FFFFFF"/>
                  </a:solidFill>
                  <a:latin typeface="Calibri"/>
                  <a:cs typeface="Calibri"/>
                </a:rPr>
                <a:t>ion  and </a:t>
              </a:r>
              <a:r>
                <a:rPr sz="1800" spc="-10" dirty="0">
                  <a:solidFill>
                    <a:srgbClr val="FFFFFF"/>
                  </a:solidFill>
                  <a:latin typeface="Calibri"/>
                  <a:cs typeface="Calibri"/>
                </a:rPr>
                <a:t>Problem </a:t>
              </a:r>
              <a:r>
                <a:rPr sz="1800" spc="-395" dirty="0">
                  <a:solidFill>
                    <a:srgbClr val="FFFFFF"/>
                  </a:solidFill>
                  <a:latin typeface="Calibri"/>
                  <a:cs typeface="Calibri"/>
                </a:rPr>
                <a:t> </a:t>
              </a:r>
              <a:r>
                <a:rPr sz="1800" spc="-10" dirty="0">
                  <a:solidFill>
                    <a:srgbClr val="FFFFFF"/>
                  </a:solidFill>
                  <a:latin typeface="Calibri"/>
                  <a:cs typeface="Calibri"/>
                </a:rPr>
                <a:t>Formulation</a:t>
              </a:r>
              <a:endParaRPr sz="1800" dirty="0">
                <a:latin typeface="Calibri"/>
                <a:cs typeface="Calibri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0CFA0AA-19C2-4A97-8C94-908BEDFE896B}"/>
              </a:ext>
            </a:extLst>
          </p:cNvPr>
          <p:cNvGrpSpPr/>
          <p:nvPr/>
        </p:nvGrpSpPr>
        <p:grpSpPr>
          <a:xfrm>
            <a:off x="4368802" y="1937382"/>
            <a:ext cx="1651000" cy="1861185"/>
            <a:chOff x="4368802" y="1937382"/>
            <a:chExt cx="1651000" cy="1861185"/>
          </a:xfrm>
        </p:grpSpPr>
        <p:sp>
          <p:nvSpPr>
            <p:cNvPr id="5" name="object 5"/>
            <p:cNvSpPr/>
            <p:nvPr/>
          </p:nvSpPr>
          <p:spPr>
            <a:xfrm>
              <a:off x="4368802" y="1937382"/>
              <a:ext cx="1651000" cy="1861185"/>
            </a:xfrm>
            <a:custGeom>
              <a:avLst/>
              <a:gdLst/>
              <a:ahLst/>
              <a:cxnLst/>
              <a:rect l="l" t="t" r="r" b="b"/>
              <a:pathLst>
                <a:path w="1651000" h="1861185">
                  <a:moveTo>
                    <a:pt x="1375826" y="0"/>
                  </a:moveTo>
                  <a:lnTo>
                    <a:pt x="275172" y="0"/>
                  </a:lnTo>
                  <a:lnTo>
                    <a:pt x="225709" y="4433"/>
                  </a:lnTo>
                  <a:lnTo>
                    <a:pt x="179155" y="17215"/>
                  </a:lnTo>
                  <a:lnTo>
                    <a:pt x="136287" y="37569"/>
                  </a:lnTo>
                  <a:lnTo>
                    <a:pt x="97882" y="64717"/>
                  </a:lnTo>
                  <a:lnTo>
                    <a:pt x="64717" y="97882"/>
                  </a:lnTo>
                  <a:lnTo>
                    <a:pt x="37569" y="136287"/>
                  </a:lnTo>
                  <a:lnTo>
                    <a:pt x="17215" y="179155"/>
                  </a:lnTo>
                  <a:lnTo>
                    <a:pt x="4433" y="225709"/>
                  </a:lnTo>
                  <a:lnTo>
                    <a:pt x="0" y="275172"/>
                  </a:lnTo>
                  <a:lnTo>
                    <a:pt x="0" y="1585889"/>
                  </a:lnTo>
                  <a:lnTo>
                    <a:pt x="4433" y="1635352"/>
                  </a:lnTo>
                  <a:lnTo>
                    <a:pt x="17215" y="1681906"/>
                  </a:lnTo>
                  <a:lnTo>
                    <a:pt x="37569" y="1724774"/>
                  </a:lnTo>
                  <a:lnTo>
                    <a:pt x="64717" y="1763179"/>
                  </a:lnTo>
                  <a:lnTo>
                    <a:pt x="97882" y="1796344"/>
                  </a:lnTo>
                  <a:lnTo>
                    <a:pt x="136287" y="1823492"/>
                  </a:lnTo>
                  <a:lnTo>
                    <a:pt x="179155" y="1843846"/>
                  </a:lnTo>
                  <a:lnTo>
                    <a:pt x="225709" y="1856628"/>
                  </a:lnTo>
                  <a:lnTo>
                    <a:pt x="275172" y="1861061"/>
                  </a:lnTo>
                  <a:lnTo>
                    <a:pt x="1375826" y="1861061"/>
                  </a:lnTo>
                  <a:lnTo>
                    <a:pt x="1425289" y="1856628"/>
                  </a:lnTo>
                  <a:lnTo>
                    <a:pt x="1471843" y="1843846"/>
                  </a:lnTo>
                  <a:lnTo>
                    <a:pt x="1514712" y="1823492"/>
                  </a:lnTo>
                  <a:lnTo>
                    <a:pt x="1553117" y="1796344"/>
                  </a:lnTo>
                  <a:lnTo>
                    <a:pt x="1586282" y="1763179"/>
                  </a:lnTo>
                  <a:lnTo>
                    <a:pt x="1613430" y="1724774"/>
                  </a:lnTo>
                  <a:lnTo>
                    <a:pt x="1633784" y="1681906"/>
                  </a:lnTo>
                  <a:lnTo>
                    <a:pt x="1646566" y="1635352"/>
                  </a:lnTo>
                  <a:lnTo>
                    <a:pt x="1651000" y="1585889"/>
                  </a:lnTo>
                  <a:lnTo>
                    <a:pt x="1651000" y="275172"/>
                  </a:lnTo>
                  <a:lnTo>
                    <a:pt x="1646566" y="225709"/>
                  </a:lnTo>
                  <a:lnTo>
                    <a:pt x="1633784" y="179155"/>
                  </a:lnTo>
                  <a:lnTo>
                    <a:pt x="1613430" y="136287"/>
                  </a:lnTo>
                  <a:lnTo>
                    <a:pt x="1586282" y="97882"/>
                  </a:lnTo>
                  <a:lnTo>
                    <a:pt x="1553117" y="64717"/>
                  </a:lnTo>
                  <a:lnTo>
                    <a:pt x="1514712" y="37569"/>
                  </a:lnTo>
                  <a:lnTo>
                    <a:pt x="1471843" y="17215"/>
                  </a:lnTo>
                  <a:lnTo>
                    <a:pt x="1425289" y="4433"/>
                  </a:lnTo>
                  <a:lnTo>
                    <a:pt x="1375826" y="0"/>
                  </a:lnTo>
                  <a:close/>
                </a:path>
              </a:pathLst>
            </a:custGeom>
            <a:solidFill>
              <a:srgbClr val="2E75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 txBox="1"/>
            <p:nvPr/>
          </p:nvSpPr>
          <p:spPr>
            <a:xfrm>
              <a:off x="4630740" y="2293872"/>
              <a:ext cx="1127760" cy="1125220"/>
            </a:xfrm>
            <a:prstGeom prst="rect">
              <a:avLst/>
            </a:prstGeom>
          </p:spPr>
          <p:txBody>
            <a:bodyPr vert="horz" wrap="square" lIns="0" tIns="11430" rIns="0" bIns="0" rtlCol="0">
              <a:spAutoFit/>
            </a:bodyPr>
            <a:lstStyle/>
            <a:p>
              <a:pPr marL="12065" marR="5080" algn="ctr">
                <a:lnSpc>
                  <a:spcPct val="100299"/>
                </a:lnSpc>
                <a:spcBef>
                  <a:spcPts val="90"/>
                </a:spcBef>
              </a:pPr>
              <a:r>
                <a:rPr sz="1800" spc="-10" dirty="0">
                  <a:solidFill>
                    <a:srgbClr val="FFFFFF"/>
                  </a:solidFill>
                  <a:latin typeface="Calibri"/>
                  <a:cs typeface="Calibri"/>
                </a:rPr>
                <a:t>Exploratory </a:t>
              </a:r>
              <a:r>
                <a:rPr sz="1800" spc="-395" dirty="0">
                  <a:solidFill>
                    <a:srgbClr val="FFFFFF"/>
                  </a:solidFill>
                  <a:latin typeface="Calibri"/>
                  <a:cs typeface="Calibri"/>
                </a:rPr>
                <a:t> </a:t>
              </a:r>
              <a:r>
                <a:rPr sz="1800" spc="-5" dirty="0">
                  <a:solidFill>
                    <a:srgbClr val="FFFFFF"/>
                  </a:solidFill>
                  <a:latin typeface="Calibri"/>
                  <a:cs typeface="Calibri"/>
                </a:rPr>
                <a:t>Analysis </a:t>
              </a:r>
              <a:r>
                <a:rPr sz="1800" dirty="0">
                  <a:solidFill>
                    <a:srgbClr val="FFFFFF"/>
                  </a:solidFill>
                  <a:latin typeface="Calibri"/>
                  <a:cs typeface="Calibri"/>
                </a:rPr>
                <a:t>&amp; </a:t>
              </a:r>
              <a:r>
                <a:rPr sz="1800" spc="5" dirty="0">
                  <a:solidFill>
                    <a:srgbClr val="FFFFFF"/>
                  </a:solidFill>
                  <a:latin typeface="Calibri"/>
                  <a:cs typeface="Calibri"/>
                </a:rPr>
                <a:t> </a:t>
              </a:r>
              <a:r>
                <a:rPr sz="1800" spc="-20" dirty="0">
                  <a:solidFill>
                    <a:srgbClr val="FFFFFF"/>
                  </a:solidFill>
                  <a:latin typeface="Calibri"/>
                  <a:cs typeface="Calibri"/>
                </a:rPr>
                <a:t>Feature </a:t>
              </a:r>
              <a:r>
                <a:rPr sz="1800" spc="-15" dirty="0">
                  <a:solidFill>
                    <a:srgbClr val="FFFFFF"/>
                  </a:solidFill>
                  <a:latin typeface="Calibri"/>
                  <a:cs typeface="Calibri"/>
                </a:rPr>
                <a:t> </a:t>
              </a:r>
              <a:r>
                <a:rPr sz="1800" spc="-5" dirty="0">
                  <a:solidFill>
                    <a:srgbClr val="FFFFFF"/>
                  </a:solidFill>
                  <a:latin typeface="Calibri"/>
                  <a:cs typeface="Calibri"/>
                </a:rPr>
                <a:t>E</a:t>
              </a:r>
              <a:r>
                <a:rPr sz="1800" spc="5" dirty="0">
                  <a:solidFill>
                    <a:srgbClr val="FFFFFF"/>
                  </a:solidFill>
                  <a:latin typeface="Calibri"/>
                  <a:cs typeface="Calibri"/>
                </a:rPr>
                <a:t>n</a:t>
              </a:r>
              <a:r>
                <a:rPr sz="1800" dirty="0">
                  <a:solidFill>
                    <a:srgbClr val="FFFFFF"/>
                  </a:solidFill>
                  <a:latin typeface="Calibri"/>
                  <a:cs typeface="Calibri"/>
                </a:rPr>
                <a:t>g</a:t>
              </a:r>
              <a:r>
                <a:rPr sz="1800" spc="-5" dirty="0">
                  <a:solidFill>
                    <a:srgbClr val="FFFFFF"/>
                  </a:solidFill>
                  <a:latin typeface="Calibri"/>
                  <a:cs typeface="Calibri"/>
                </a:rPr>
                <a:t>i</a:t>
              </a:r>
              <a:r>
                <a:rPr sz="1800" dirty="0">
                  <a:solidFill>
                    <a:srgbClr val="FFFFFF"/>
                  </a:solidFill>
                  <a:latin typeface="Calibri"/>
                  <a:cs typeface="Calibri"/>
                </a:rPr>
                <a:t>nee</a:t>
              </a:r>
              <a:r>
                <a:rPr sz="1800" spc="-5" dirty="0">
                  <a:solidFill>
                    <a:srgbClr val="FFFFFF"/>
                  </a:solidFill>
                  <a:latin typeface="Calibri"/>
                  <a:cs typeface="Calibri"/>
                </a:rPr>
                <a:t>r</a:t>
              </a:r>
              <a:r>
                <a:rPr sz="1800" dirty="0">
                  <a:solidFill>
                    <a:srgbClr val="FFFFFF"/>
                  </a:solidFill>
                  <a:latin typeface="Calibri"/>
                  <a:cs typeface="Calibri"/>
                </a:rPr>
                <a:t>ing</a:t>
              </a:r>
              <a:endParaRPr sz="1800" dirty="0">
                <a:latin typeface="Calibri"/>
                <a:cs typeface="Calibri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310CE97-0F70-43C3-8DB3-855D59D039C7}"/>
              </a:ext>
            </a:extLst>
          </p:cNvPr>
          <p:cNvGrpSpPr/>
          <p:nvPr/>
        </p:nvGrpSpPr>
        <p:grpSpPr>
          <a:xfrm>
            <a:off x="6191249" y="1910838"/>
            <a:ext cx="1631950" cy="1847850"/>
            <a:chOff x="6191249" y="1910838"/>
            <a:chExt cx="1631950" cy="1847850"/>
          </a:xfrm>
        </p:grpSpPr>
        <p:sp>
          <p:nvSpPr>
            <p:cNvPr id="7" name="object 7"/>
            <p:cNvSpPr/>
            <p:nvPr/>
          </p:nvSpPr>
          <p:spPr>
            <a:xfrm>
              <a:off x="6191249" y="1910838"/>
              <a:ext cx="1631950" cy="1847850"/>
            </a:xfrm>
            <a:custGeom>
              <a:avLst/>
              <a:gdLst/>
              <a:ahLst/>
              <a:cxnLst/>
              <a:rect l="l" t="t" r="r" b="b"/>
              <a:pathLst>
                <a:path w="1631950" h="1847850">
                  <a:moveTo>
                    <a:pt x="1359950" y="0"/>
                  </a:moveTo>
                  <a:lnTo>
                    <a:pt x="271998" y="0"/>
                  </a:lnTo>
                  <a:lnTo>
                    <a:pt x="223106" y="4382"/>
                  </a:lnTo>
                  <a:lnTo>
                    <a:pt x="177089" y="17016"/>
                  </a:lnTo>
                  <a:lnTo>
                    <a:pt x="134715" y="37135"/>
                  </a:lnTo>
                  <a:lnTo>
                    <a:pt x="96753" y="63970"/>
                  </a:lnTo>
                  <a:lnTo>
                    <a:pt x="63970" y="96753"/>
                  </a:lnTo>
                  <a:lnTo>
                    <a:pt x="37135" y="134715"/>
                  </a:lnTo>
                  <a:lnTo>
                    <a:pt x="17016" y="177088"/>
                  </a:lnTo>
                  <a:lnTo>
                    <a:pt x="4382" y="223105"/>
                  </a:lnTo>
                  <a:lnTo>
                    <a:pt x="0" y="271997"/>
                  </a:lnTo>
                  <a:lnTo>
                    <a:pt x="0" y="1575793"/>
                  </a:lnTo>
                  <a:lnTo>
                    <a:pt x="4382" y="1624684"/>
                  </a:lnTo>
                  <a:lnTo>
                    <a:pt x="17016" y="1670701"/>
                  </a:lnTo>
                  <a:lnTo>
                    <a:pt x="37135" y="1713075"/>
                  </a:lnTo>
                  <a:lnTo>
                    <a:pt x="63970" y="1751037"/>
                  </a:lnTo>
                  <a:lnTo>
                    <a:pt x="96753" y="1783819"/>
                  </a:lnTo>
                  <a:lnTo>
                    <a:pt x="134715" y="1810654"/>
                  </a:lnTo>
                  <a:lnTo>
                    <a:pt x="177089" y="1830773"/>
                  </a:lnTo>
                  <a:lnTo>
                    <a:pt x="223106" y="1843408"/>
                  </a:lnTo>
                  <a:lnTo>
                    <a:pt x="271998" y="1847790"/>
                  </a:lnTo>
                  <a:lnTo>
                    <a:pt x="1359950" y="1847790"/>
                  </a:lnTo>
                  <a:lnTo>
                    <a:pt x="1408841" y="1843408"/>
                  </a:lnTo>
                  <a:lnTo>
                    <a:pt x="1454858" y="1830773"/>
                  </a:lnTo>
                  <a:lnTo>
                    <a:pt x="1497232" y="1810654"/>
                  </a:lnTo>
                  <a:lnTo>
                    <a:pt x="1535194" y="1783819"/>
                  </a:lnTo>
                  <a:lnTo>
                    <a:pt x="1567976" y="1751037"/>
                  </a:lnTo>
                  <a:lnTo>
                    <a:pt x="1594811" y="1713075"/>
                  </a:lnTo>
                  <a:lnTo>
                    <a:pt x="1614930" y="1670701"/>
                  </a:lnTo>
                  <a:lnTo>
                    <a:pt x="1627565" y="1624684"/>
                  </a:lnTo>
                  <a:lnTo>
                    <a:pt x="1631947" y="1575793"/>
                  </a:lnTo>
                  <a:lnTo>
                    <a:pt x="1631947" y="271997"/>
                  </a:lnTo>
                  <a:lnTo>
                    <a:pt x="1627565" y="223105"/>
                  </a:lnTo>
                  <a:lnTo>
                    <a:pt x="1614930" y="177088"/>
                  </a:lnTo>
                  <a:lnTo>
                    <a:pt x="1594811" y="134715"/>
                  </a:lnTo>
                  <a:lnTo>
                    <a:pt x="1567976" y="96753"/>
                  </a:lnTo>
                  <a:lnTo>
                    <a:pt x="1535194" y="63970"/>
                  </a:lnTo>
                  <a:lnTo>
                    <a:pt x="1497232" y="37135"/>
                  </a:lnTo>
                  <a:lnTo>
                    <a:pt x="1454858" y="17016"/>
                  </a:lnTo>
                  <a:lnTo>
                    <a:pt x="1408841" y="4382"/>
                  </a:lnTo>
                  <a:lnTo>
                    <a:pt x="1359950" y="0"/>
                  </a:lnTo>
                  <a:close/>
                </a:path>
              </a:pathLst>
            </a:custGeom>
            <a:solidFill>
              <a:srgbClr val="2E75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 txBox="1"/>
            <p:nvPr/>
          </p:nvSpPr>
          <p:spPr>
            <a:xfrm>
              <a:off x="6608764" y="2300508"/>
              <a:ext cx="835025" cy="1125220"/>
            </a:xfrm>
            <a:prstGeom prst="rect">
              <a:avLst/>
            </a:prstGeom>
          </p:spPr>
          <p:txBody>
            <a:bodyPr vert="horz" wrap="square" lIns="0" tIns="11430" rIns="0" bIns="0" rtlCol="0">
              <a:spAutoFit/>
            </a:bodyPr>
            <a:lstStyle/>
            <a:p>
              <a:pPr marL="12700" marR="5080" indent="29209" algn="just">
                <a:lnSpc>
                  <a:spcPct val="100299"/>
                </a:lnSpc>
                <a:spcBef>
                  <a:spcPts val="90"/>
                </a:spcBef>
              </a:pPr>
              <a:r>
                <a:rPr sz="1800" dirty="0">
                  <a:solidFill>
                    <a:srgbClr val="FFFFFF"/>
                  </a:solidFill>
                  <a:latin typeface="Calibri"/>
                  <a:cs typeface="Calibri"/>
                </a:rPr>
                <a:t>Building </a:t>
              </a:r>
              <a:r>
                <a:rPr sz="1800" spc="-395" dirty="0">
                  <a:solidFill>
                    <a:srgbClr val="FFFFFF"/>
                  </a:solidFill>
                  <a:latin typeface="Calibri"/>
                  <a:cs typeface="Calibri"/>
                </a:rPr>
                <a:t> </a:t>
              </a:r>
              <a:r>
                <a:rPr sz="1800" spc="-5" dirty="0">
                  <a:solidFill>
                    <a:srgbClr val="FFFFFF"/>
                  </a:solidFill>
                  <a:latin typeface="Calibri"/>
                  <a:cs typeface="Calibri"/>
                </a:rPr>
                <a:t>M</a:t>
              </a:r>
              <a:r>
                <a:rPr sz="1800" dirty="0">
                  <a:solidFill>
                    <a:srgbClr val="FFFFFF"/>
                  </a:solidFill>
                  <a:latin typeface="Calibri"/>
                  <a:cs typeface="Calibri"/>
                </a:rPr>
                <a:t>ac</a:t>
              </a:r>
              <a:r>
                <a:rPr sz="1800" spc="5" dirty="0">
                  <a:solidFill>
                    <a:srgbClr val="FFFFFF"/>
                  </a:solidFill>
                  <a:latin typeface="Calibri"/>
                  <a:cs typeface="Calibri"/>
                </a:rPr>
                <a:t>h</a:t>
              </a:r>
              <a:r>
                <a:rPr sz="1800" spc="-5" dirty="0">
                  <a:solidFill>
                    <a:srgbClr val="FFFFFF"/>
                  </a:solidFill>
                  <a:latin typeface="Calibri"/>
                  <a:cs typeface="Calibri"/>
                </a:rPr>
                <a:t>i</a:t>
              </a:r>
              <a:r>
                <a:rPr sz="1800" spc="5" dirty="0">
                  <a:solidFill>
                    <a:srgbClr val="FFFFFF"/>
                  </a:solidFill>
                  <a:latin typeface="Calibri"/>
                  <a:cs typeface="Calibri"/>
                </a:rPr>
                <a:t>n</a:t>
              </a:r>
              <a:r>
                <a:rPr sz="1800" dirty="0">
                  <a:solidFill>
                    <a:srgbClr val="FFFFFF"/>
                  </a:solidFill>
                  <a:latin typeface="Calibri"/>
                  <a:cs typeface="Calibri"/>
                </a:rPr>
                <a:t>e  </a:t>
              </a:r>
              <a:r>
                <a:rPr sz="1800" spc="5" dirty="0">
                  <a:solidFill>
                    <a:srgbClr val="FFFFFF"/>
                  </a:solidFill>
                  <a:latin typeface="Calibri"/>
                  <a:cs typeface="Calibri"/>
                </a:rPr>
                <a:t>L</a:t>
              </a:r>
              <a:r>
                <a:rPr sz="1800" dirty="0">
                  <a:solidFill>
                    <a:srgbClr val="FFFFFF"/>
                  </a:solidFill>
                  <a:latin typeface="Calibri"/>
                  <a:cs typeface="Calibri"/>
                </a:rPr>
                <a:t>ea</a:t>
              </a:r>
              <a:r>
                <a:rPr sz="1800" spc="-5" dirty="0">
                  <a:solidFill>
                    <a:srgbClr val="FFFFFF"/>
                  </a:solidFill>
                  <a:latin typeface="Calibri"/>
                  <a:cs typeface="Calibri"/>
                </a:rPr>
                <a:t>r</a:t>
              </a:r>
              <a:r>
                <a:rPr sz="1800" dirty="0">
                  <a:solidFill>
                    <a:srgbClr val="FFFFFF"/>
                  </a:solidFill>
                  <a:latin typeface="Calibri"/>
                  <a:cs typeface="Calibri"/>
                </a:rPr>
                <a:t>ning  </a:t>
              </a:r>
              <a:r>
                <a:rPr sz="1800" spc="-5" dirty="0">
                  <a:solidFill>
                    <a:srgbClr val="FFFFFF"/>
                  </a:solidFill>
                  <a:latin typeface="Calibri"/>
                  <a:cs typeface="Calibri"/>
                </a:rPr>
                <a:t>Models</a:t>
              </a:r>
              <a:endParaRPr sz="1800" dirty="0">
                <a:latin typeface="Calibri"/>
                <a:cs typeface="Calibri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013B129-0F64-4C9E-8E5B-8577367F2A7D}"/>
              </a:ext>
            </a:extLst>
          </p:cNvPr>
          <p:cNvGrpSpPr/>
          <p:nvPr/>
        </p:nvGrpSpPr>
        <p:grpSpPr>
          <a:xfrm>
            <a:off x="8032751" y="1950653"/>
            <a:ext cx="1755775" cy="1861185"/>
            <a:chOff x="8032751" y="1950653"/>
            <a:chExt cx="1755775" cy="1861185"/>
          </a:xfrm>
        </p:grpSpPr>
        <p:sp>
          <p:nvSpPr>
            <p:cNvPr id="9" name="object 9"/>
            <p:cNvSpPr/>
            <p:nvPr/>
          </p:nvSpPr>
          <p:spPr>
            <a:xfrm>
              <a:off x="8032751" y="1950653"/>
              <a:ext cx="1755775" cy="1861185"/>
            </a:xfrm>
            <a:custGeom>
              <a:avLst/>
              <a:gdLst/>
              <a:ahLst/>
              <a:cxnLst/>
              <a:rect l="l" t="t" r="r" b="b"/>
              <a:pathLst>
                <a:path w="1755775" h="1861185">
                  <a:moveTo>
                    <a:pt x="1463137" y="0"/>
                  </a:moveTo>
                  <a:lnTo>
                    <a:pt x="292634" y="0"/>
                  </a:lnTo>
                  <a:lnTo>
                    <a:pt x="245167" y="3830"/>
                  </a:lnTo>
                  <a:lnTo>
                    <a:pt x="200139" y="14918"/>
                  </a:lnTo>
                  <a:lnTo>
                    <a:pt x="158152" y="32663"/>
                  </a:lnTo>
                  <a:lnTo>
                    <a:pt x="119808" y="56461"/>
                  </a:lnTo>
                  <a:lnTo>
                    <a:pt x="85710" y="85710"/>
                  </a:lnTo>
                  <a:lnTo>
                    <a:pt x="56461" y="119808"/>
                  </a:lnTo>
                  <a:lnTo>
                    <a:pt x="32663" y="158152"/>
                  </a:lnTo>
                  <a:lnTo>
                    <a:pt x="14918" y="200139"/>
                  </a:lnTo>
                  <a:lnTo>
                    <a:pt x="3830" y="245167"/>
                  </a:lnTo>
                  <a:lnTo>
                    <a:pt x="0" y="292634"/>
                  </a:lnTo>
                  <a:lnTo>
                    <a:pt x="0" y="1568427"/>
                  </a:lnTo>
                  <a:lnTo>
                    <a:pt x="3830" y="1615894"/>
                  </a:lnTo>
                  <a:lnTo>
                    <a:pt x="14918" y="1660922"/>
                  </a:lnTo>
                  <a:lnTo>
                    <a:pt x="32663" y="1702909"/>
                  </a:lnTo>
                  <a:lnTo>
                    <a:pt x="56461" y="1741253"/>
                  </a:lnTo>
                  <a:lnTo>
                    <a:pt x="85710" y="1775351"/>
                  </a:lnTo>
                  <a:lnTo>
                    <a:pt x="119808" y="1804600"/>
                  </a:lnTo>
                  <a:lnTo>
                    <a:pt x="158152" y="1828398"/>
                  </a:lnTo>
                  <a:lnTo>
                    <a:pt x="200139" y="1846143"/>
                  </a:lnTo>
                  <a:lnTo>
                    <a:pt x="245167" y="1857231"/>
                  </a:lnTo>
                  <a:lnTo>
                    <a:pt x="292634" y="1861061"/>
                  </a:lnTo>
                  <a:lnTo>
                    <a:pt x="1463137" y="1861061"/>
                  </a:lnTo>
                  <a:lnTo>
                    <a:pt x="1510604" y="1857231"/>
                  </a:lnTo>
                  <a:lnTo>
                    <a:pt x="1555632" y="1846143"/>
                  </a:lnTo>
                  <a:lnTo>
                    <a:pt x="1597620" y="1828398"/>
                  </a:lnTo>
                  <a:lnTo>
                    <a:pt x="1635964" y="1804600"/>
                  </a:lnTo>
                  <a:lnTo>
                    <a:pt x="1670061" y="1775351"/>
                  </a:lnTo>
                  <a:lnTo>
                    <a:pt x="1699310" y="1741253"/>
                  </a:lnTo>
                  <a:lnTo>
                    <a:pt x="1723109" y="1702909"/>
                  </a:lnTo>
                  <a:lnTo>
                    <a:pt x="1740853" y="1660922"/>
                  </a:lnTo>
                  <a:lnTo>
                    <a:pt x="1751942" y="1615894"/>
                  </a:lnTo>
                  <a:lnTo>
                    <a:pt x="1755772" y="1568427"/>
                  </a:lnTo>
                  <a:lnTo>
                    <a:pt x="1755772" y="292634"/>
                  </a:lnTo>
                  <a:lnTo>
                    <a:pt x="1751942" y="245167"/>
                  </a:lnTo>
                  <a:lnTo>
                    <a:pt x="1740853" y="200139"/>
                  </a:lnTo>
                  <a:lnTo>
                    <a:pt x="1723109" y="158152"/>
                  </a:lnTo>
                  <a:lnTo>
                    <a:pt x="1699310" y="119808"/>
                  </a:lnTo>
                  <a:lnTo>
                    <a:pt x="1670061" y="85710"/>
                  </a:lnTo>
                  <a:lnTo>
                    <a:pt x="1635964" y="56461"/>
                  </a:lnTo>
                  <a:lnTo>
                    <a:pt x="1597620" y="32663"/>
                  </a:lnTo>
                  <a:lnTo>
                    <a:pt x="1555632" y="14918"/>
                  </a:lnTo>
                  <a:lnTo>
                    <a:pt x="1510604" y="3830"/>
                  </a:lnTo>
                  <a:lnTo>
                    <a:pt x="1463137" y="0"/>
                  </a:lnTo>
                  <a:close/>
                </a:path>
              </a:pathLst>
            </a:custGeom>
            <a:solidFill>
              <a:srgbClr val="2E75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 txBox="1"/>
            <p:nvPr/>
          </p:nvSpPr>
          <p:spPr>
            <a:xfrm>
              <a:off x="8231346" y="2444305"/>
              <a:ext cx="1358265" cy="845819"/>
            </a:xfrm>
            <a:prstGeom prst="rect">
              <a:avLst/>
            </a:prstGeom>
          </p:spPr>
          <p:txBody>
            <a:bodyPr vert="horz" wrap="square" lIns="0" tIns="13970" rIns="0" bIns="0" rtlCol="0">
              <a:spAutoFit/>
            </a:bodyPr>
            <a:lstStyle/>
            <a:p>
              <a:pPr marL="12065" marR="5080" indent="635" algn="ctr">
                <a:lnSpc>
                  <a:spcPct val="99500"/>
                </a:lnSpc>
                <a:spcBef>
                  <a:spcPts val="110"/>
                </a:spcBef>
              </a:pPr>
              <a:r>
                <a:rPr sz="1800" dirty="0">
                  <a:solidFill>
                    <a:srgbClr val="FFFFFF"/>
                  </a:solidFill>
                  <a:latin typeface="Calibri"/>
                  <a:cs typeface="Calibri"/>
                </a:rPr>
                <a:t>Model </a:t>
              </a:r>
              <a:r>
                <a:rPr sz="1800" spc="5" dirty="0">
                  <a:solidFill>
                    <a:srgbClr val="FFFFFF"/>
                  </a:solidFill>
                  <a:latin typeface="Calibri"/>
                  <a:cs typeface="Calibri"/>
                </a:rPr>
                <a:t> </a:t>
              </a:r>
              <a:r>
                <a:rPr sz="1800" spc="-15" dirty="0">
                  <a:solidFill>
                    <a:srgbClr val="FFFFFF"/>
                  </a:solidFill>
                  <a:latin typeface="Calibri"/>
                  <a:cs typeface="Calibri"/>
                </a:rPr>
                <a:t>Validation</a:t>
              </a:r>
              <a:r>
                <a:rPr sz="1800" spc="-75" dirty="0">
                  <a:solidFill>
                    <a:srgbClr val="FFFFFF"/>
                  </a:solidFill>
                  <a:latin typeface="Calibri"/>
                  <a:cs typeface="Calibri"/>
                </a:rPr>
                <a:t> </a:t>
              </a:r>
              <a:r>
                <a:rPr sz="1800" dirty="0">
                  <a:solidFill>
                    <a:srgbClr val="FFFFFF"/>
                  </a:solidFill>
                  <a:latin typeface="Calibri"/>
                  <a:cs typeface="Calibri"/>
                </a:rPr>
                <a:t>and </a:t>
              </a:r>
              <a:r>
                <a:rPr sz="1800" spc="-395" dirty="0">
                  <a:solidFill>
                    <a:srgbClr val="FFFFFF"/>
                  </a:solidFill>
                  <a:latin typeface="Calibri"/>
                  <a:cs typeface="Calibri"/>
                </a:rPr>
                <a:t> </a:t>
              </a:r>
              <a:r>
                <a:rPr sz="1800" spc="-15" dirty="0">
                  <a:solidFill>
                    <a:srgbClr val="FFFFFF"/>
                  </a:solidFill>
                  <a:latin typeface="Calibri"/>
                  <a:cs typeface="Calibri"/>
                </a:rPr>
                <a:t>Evaluation</a:t>
              </a:r>
              <a:endParaRPr sz="1800" dirty="0">
                <a:latin typeface="Calibri"/>
                <a:cs typeface="Calibri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3ECBF6C-CCD8-4377-8307-DAC19B3029B0}"/>
              </a:ext>
            </a:extLst>
          </p:cNvPr>
          <p:cNvGrpSpPr/>
          <p:nvPr/>
        </p:nvGrpSpPr>
        <p:grpSpPr>
          <a:xfrm>
            <a:off x="9979025" y="1948938"/>
            <a:ext cx="1666875" cy="1861185"/>
            <a:chOff x="9979025" y="1948938"/>
            <a:chExt cx="1666875" cy="1861185"/>
          </a:xfrm>
        </p:grpSpPr>
        <p:sp>
          <p:nvSpPr>
            <p:cNvPr id="11" name="object 11"/>
            <p:cNvSpPr/>
            <p:nvPr/>
          </p:nvSpPr>
          <p:spPr>
            <a:xfrm>
              <a:off x="9979025" y="1948938"/>
              <a:ext cx="1666875" cy="1861185"/>
            </a:xfrm>
            <a:custGeom>
              <a:avLst/>
              <a:gdLst/>
              <a:ahLst/>
              <a:cxnLst/>
              <a:rect l="l" t="t" r="r" b="b"/>
              <a:pathLst>
                <a:path w="1666875" h="1861185">
                  <a:moveTo>
                    <a:pt x="1389057" y="0"/>
                  </a:moveTo>
                  <a:lnTo>
                    <a:pt x="277818" y="0"/>
                  </a:lnTo>
                  <a:lnTo>
                    <a:pt x="232755" y="3636"/>
                  </a:lnTo>
                  <a:lnTo>
                    <a:pt x="190006" y="14163"/>
                  </a:lnTo>
                  <a:lnTo>
                    <a:pt x="150145" y="31009"/>
                  </a:lnTo>
                  <a:lnTo>
                    <a:pt x="113742" y="53602"/>
                  </a:lnTo>
                  <a:lnTo>
                    <a:pt x="81371" y="81371"/>
                  </a:lnTo>
                  <a:lnTo>
                    <a:pt x="53602" y="113742"/>
                  </a:lnTo>
                  <a:lnTo>
                    <a:pt x="31009" y="150144"/>
                  </a:lnTo>
                  <a:lnTo>
                    <a:pt x="14163" y="190005"/>
                  </a:lnTo>
                  <a:lnTo>
                    <a:pt x="3636" y="232754"/>
                  </a:lnTo>
                  <a:lnTo>
                    <a:pt x="0" y="277817"/>
                  </a:lnTo>
                  <a:lnTo>
                    <a:pt x="0" y="1583244"/>
                  </a:lnTo>
                  <a:lnTo>
                    <a:pt x="3636" y="1628307"/>
                  </a:lnTo>
                  <a:lnTo>
                    <a:pt x="14163" y="1671055"/>
                  </a:lnTo>
                  <a:lnTo>
                    <a:pt x="31009" y="1710917"/>
                  </a:lnTo>
                  <a:lnTo>
                    <a:pt x="53602" y="1747319"/>
                  </a:lnTo>
                  <a:lnTo>
                    <a:pt x="81371" y="1779690"/>
                  </a:lnTo>
                  <a:lnTo>
                    <a:pt x="113742" y="1807458"/>
                  </a:lnTo>
                  <a:lnTo>
                    <a:pt x="150145" y="1830052"/>
                  </a:lnTo>
                  <a:lnTo>
                    <a:pt x="190006" y="1846898"/>
                  </a:lnTo>
                  <a:lnTo>
                    <a:pt x="232755" y="1857425"/>
                  </a:lnTo>
                  <a:lnTo>
                    <a:pt x="277818" y="1861061"/>
                  </a:lnTo>
                  <a:lnTo>
                    <a:pt x="1389057" y="1861061"/>
                  </a:lnTo>
                  <a:lnTo>
                    <a:pt x="1434120" y="1857425"/>
                  </a:lnTo>
                  <a:lnTo>
                    <a:pt x="1476869" y="1846898"/>
                  </a:lnTo>
                  <a:lnTo>
                    <a:pt x="1516730" y="1830052"/>
                  </a:lnTo>
                  <a:lnTo>
                    <a:pt x="1553132" y="1807458"/>
                  </a:lnTo>
                  <a:lnTo>
                    <a:pt x="1585503" y="1779690"/>
                  </a:lnTo>
                  <a:lnTo>
                    <a:pt x="1613272" y="1747319"/>
                  </a:lnTo>
                  <a:lnTo>
                    <a:pt x="1635865" y="1710917"/>
                  </a:lnTo>
                  <a:lnTo>
                    <a:pt x="1652711" y="1671055"/>
                  </a:lnTo>
                  <a:lnTo>
                    <a:pt x="1663238" y="1628307"/>
                  </a:lnTo>
                  <a:lnTo>
                    <a:pt x="1666875" y="1583244"/>
                  </a:lnTo>
                  <a:lnTo>
                    <a:pt x="1666875" y="277817"/>
                  </a:lnTo>
                  <a:lnTo>
                    <a:pt x="1663238" y="232754"/>
                  </a:lnTo>
                  <a:lnTo>
                    <a:pt x="1652711" y="190005"/>
                  </a:lnTo>
                  <a:lnTo>
                    <a:pt x="1635865" y="150144"/>
                  </a:lnTo>
                  <a:lnTo>
                    <a:pt x="1613272" y="113742"/>
                  </a:lnTo>
                  <a:lnTo>
                    <a:pt x="1585503" y="81371"/>
                  </a:lnTo>
                  <a:lnTo>
                    <a:pt x="1553132" y="53602"/>
                  </a:lnTo>
                  <a:lnTo>
                    <a:pt x="1516730" y="31009"/>
                  </a:lnTo>
                  <a:lnTo>
                    <a:pt x="1476869" y="14163"/>
                  </a:lnTo>
                  <a:lnTo>
                    <a:pt x="1434120" y="3636"/>
                  </a:lnTo>
                  <a:lnTo>
                    <a:pt x="1389057" y="0"/>
                  </a:lnTo>
                  <a:close/>
                </a:path>
              </a:pathLst>
            </a:custGeom>
            <a:solidFill>
              <a:srgbClr val="9DC3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 txBox="1"/>
            <p:nvPr/>
          </p:nvSpPr>
          <p:spPr>
            <a:xfrm>
              <a:off x="10228262" y="2579748"/>
              <a:ext cx="1169035" cy="566420"/>
            </a:xfrm>
            <a:prstGeom prst="rect">
              <a:avLst/>
            </a:prstGeom>
          </p:spPr>
          <p:txBody>
            <a:bodyPr vert="horz" wrap="square" lIns="0" tIns="27939" rIns="0" bIns="0" rtlCol="0">
              <a:spAutoFit/>
            </a:bodyPr>
            <a:lstStyle/>
            <a:p>
              <a:pPr marL="12700" marR="5080" indent="269875">
                <a:lnSpc>
                  <a:spcPts val="2100"/>
                </a:lnSpc>
                <a:spcBef>
                  <a:spcPts val="219"/>
                </a:spcBef>
              </a:pPr>
              <a:r>
                <a:rPr sz="1800" dirty="0">
                  <a:solidFill>
                    <a:srgbClr val="FFFFFF"/>
                  </a:solidFill>
                  <a:latin typeface="Calibri"/>
                  <a:cs typeface="Calibri"/>
                </a:rPr>
                <a:t>Model </a:t>
              </a:r>
              <a:r>
                <a:rPr sz="1800" spc="5" dirty="0">
                  <a:solidFill>
                    <a:srgbClr val="FFFFFF"/>
                  </a:solidFill>
                  <a:latin typeface="Calibri"/>
                  <a:cs typeface="Calibri"/>
                </a:rPr>
                <a:t> D</a:t>
              </a:r>
              <a:r>
                <a:rPr sz="1800" dirty="0">
                  <a:solidFill>
                    <a:srgbClr val="FFFFFF"/>
                  </a:solidFill>
                  <a:latin typeface="Calibri"/>
                  <a:cs typeface="Calibri"/>
                </a:rPr>
                <a:t>ep</a:t>
              </a:r>
              <a:r>
                <a:rPr sz="1800" spc="-5" dirty="0">
                  <a:solidFill>
                    <a:srgbClr val="FFFFFF"/>
                  </a:solidFill>
                  <a:latin typeface="Calibri"/>
                  <a:cs typeface="Calibri"/>
                </a:rPr>
                <a:t>l</a:t>
              </a:r>
              <a:r>
                <a:rPr sz="1800" spc="-10" dirty="0">
                  <a:solidFill>
                    <a:srgbClr val="FFFFFF"/>
                  </a:solidFill>
                  <a:latin typeface="Calibri"/>
                  <a:cs typeface="Calibri"/>
                </a:rPr>
                <a:t>o</a:t>
              </a:r>
              <a:r>
                <a:rPr sz="1800" spc="-5" dirty="0">
                  <a:solidFill>
                    <a:srgbClr val="FFFFFF"/>
                  </a:solidFill>
                  <a:latin typeface="Calibri"/>
                  <a:cs typeface="Calibri"/>
                </a:rPr>
                <a:t>ym</a:t>
              </a:r>
              <a:r>
                <a:rPr sz="1800" dirty="0">
                  <a:solidFill>
                    <a:srgbClr val="FFFFFF"/>
                  </a:solidFill>
                  <a:latin typeface="Calibri"/>
                  <a:cs typeface="Calibri"/>
                </a:rPr>
                <a:t>e</a:t>
              </a:r>
              <a:r>
                <a:rPr sz="1800" spc="-15" dirty="0">
                  <a:solidFill>
                    <a:srgbClr val="FFFFFF"/>
                  </a:solidFill>
                  <a:latin typeface="Calibri"/>
                  <a:cs typeface="Calibri"/>
                </a:rPr>
                <a:t>n</a:t>
              </a:r>
              <a:r>
                <a:rPr sz="1800" dirty="0">
                  <a:solidFill>
                    <a:srgbClr val="FFFFFF"/>
                  </a:solidFill>
                  <a:latin typeface="Calibri"/>
                  <a:cs typeface="Calibri"/>
                </a:rPr>
                <a:t>t</a:t>
              </a:r>
              <a:endParaRPr sz="1800">
                <a:latin typeface="Calibri"/>
                <a:cs typeface="Calibri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4EDF835-A5F3-4CDF-9D04-6FD8B8569599}"/>
              </a:ext>
            </a:extLst>
          </p:cNvPr>
          <p:cNvGrpSpPr/>
          <p:nvPr/>
        </p:nvGrpSpPr>
        <p:grpSpPr>
          <a:xfrm>
            <a:off x="2590800" y="1937382"/>
            <a:ext cx="1587500" cy="1861185"/>
            <a:chOff x="2590800" y="1937382"/>
            <a:chExt cx="1587500" cy="1861185"/>
          </a:xfrm>
        </p:grpSpPr>
        <p:sp>
          <p:nvSpPr>
            <p:cNvPr id="13" name="object 13"/>
            <p:cNvSpPr/>
            <p:nvPr/>
          </p:nvSpPr>
          <p:spPr>
            <a:xfrm>
              <a:off x="2590800" y="1937382"/>
              <a:ext cx="1587500" cy="1861185"/>
            </a:xfrm>
            <a:custGeom>
              <a:avLst/>
              <a:gdLst/>
              <a:ahLst/>
              <a:cxnLst/>
              <a:rect l="l" t="t" r="r" b="b"/>
              <a:pathLst>
                <a:path w="1587500" h="1861185">
                  <a:moveTo>
                    <a:pt x="1322912" y="0"/>
                  </a:moveTo>
                  <a:lnTo>
                    <a:pt x="264589" y="0"/>
                  </a:lnTo>
                  <a:lnTo>
                    <a:pt x="217028" y="4262"/>
                  </a:lnTo>
                  <a:lnTo>
                    <a:pt x="172265" y="16553"/>
                  </a:lnTo>
                  <a:lnTo>
                    <a:pt x="131045" y="36123"/>
                  </a:lnTo>
                  <a:lnTo>
                    <a:pt x="94117" y="62227"/>
                  </a:lnTo>
                  <a:lnTo>
                    <a:pt x="62228" y="94116"/>
                  </a:lnTo>
                  <a:lnTo>
                    <a:pt x="36124" y="131044"/>
                  </a:lnTo>
                  <a:lnTo>
                    <a:pt x="16553" y="172264"/>
                  </a:lnTo>
                  <a:lnTo>
                    <a:pt x="4262" y="217027"/>
                  </a:lnTo>
                  <a:lnTo>
                    <a:pt x="0" y="264587"/>
                  </a:lnTo>
                  <a:lnTo>
                    <a:pt x="0" y="1596472"/>
                  </a:lnTo>
                  <a:lnTo>
                    <a:pt x="4262" y="1644032"/>
                  </a:lnTo>
                  <a:lnTo>
                    <a:pt x="16553" y="1688796"/>
                  </a:lnTo>
                  <a:lnTo>
                    <a:pt x="36124" y="1730015"/>
                  </a:lnTo>
                  <a:lnTo>
                    <a:pt x="62228" y="1766944"/>
                  </a:lnTo>
                  <a:lnTo>
                    <a:pt x="94117" y="1798833"/>
                  </a:lnTo>
                  <a:lnTo>
                    <a:pt x="131045" y="1824937"/>
                  </a:lnTo>
                  <a:lnTo>
                    <a:pt x="172265" y="1844508"/>
                  </a:lnTo>
                  <a:lnTo>
                    <a:pt x="217028" y="1856798"/>
                  </a:lnTo>
                  <a:lnTo>
                    <a:pt x="264589" y="1861061"/>
                  </a:lnTo>
                  <a:lnTo>
                    <a:pt x="1322912" y="1861061"/>
                  </a:lnTo>
                  <a:lnTo>
                    <a:pt x="1370472" y="1856798"/>
                  </a:lnTo>
                  <a:lnTo>
                    <a:pt x="1415235" y="1844508"/>
                  </a:lnTo>
                  <a:lnTo>
                    <a:pt x="1456455" y="1824937"/>
                  </a:lnTo>
                  <a:lnTo>
                    <a:pt x="1493383" y="1798833"/>
                  </a:lnTo>
                  <a:lnTo>
                    <a:pt x="1525273" y="1766944"/>
                  </a:lnTo>
                  <a:lnTo>
                    <a:pt x="1551377" y="1730015"/>
                  </a:lnTo>
                  <a:lnTo>
                    <a:pt x="1570947" y="1688796"/>
                  </a:lnTo>
                  <a:lnTo>
                    <a:pt x="1583238" y="1644032"/>
                  </a:lnTo>
                  <a:lnTo>
                    <a:pt x="1587501" y="1596472"/>
                  </a:lnTo>
                  <a:lnTo>
                    <a:pt x="1587501" y="264587"/>
                  </a:lnTo>
                  <a:lnTo>
                    <a:pt x="1583238" y="217027"/>
                  </a:lnTo>
                  <a:lnTo>
                    <a:pt x="1570947" y="172264"/>
                  </a:lnTo>
                  <a:lnTo>
                    <a:pt x="1551377" y="131044"/>
                  </a:lnTo>
                  <a:lnTo>
                    <a:pt x="1525273" y="94116"/>
                  </a:lnTo>
                  <a:lnTo>
                    <a:pt x="1493383" y="62227"/>
                  </a:lnTo>
                  <a:lnTo>
                    <a:pt x="1456455" y="36123"/>
                  </a:lnTo>
                  <a:lnTo>
                    <a:pt x="1415235" y="16553"/>
                  </a:lnTo>
                  <a:lnTo>
                    <a:pt x="1370472" y="4262"/>
                  </a:lnTo>
                  <a:lnTo>
                    <a:pt x="1322912" y="0"/>
                  </a:lnTo>
                  <a:close/>
                </a:path>
              </a:pathLst>
            </a:custGeom>
            <a:solidFill>
              <a:srgbClr val="2E75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 txBox="1"/>
            <p:nvPr/>
          </p:nvSpPr>
          <p:spPr>
            <a:xfrm>
              <a:off x="2826575" y="2293872"/>
              <a:ext cx="1115060" cy="1125220"/>
            </a:xfrm>
            <a:prstGeom prst="rect">
              <a:avLst/>
            </a:prstGeom>
          </p:spPr>
          <p:txBody>
            <a:bodyPr vert="horz" wrap="square" lIns="0" tIns="11430" rIns="0" bIns="0" rtlCol="0">
              <a:spAutoFit/>
            </a:bodyPr>
            <a:lstStyle/>
            <a:p>
              <a:pPr marL="12700" marR="5080" indent="635" algn="ctr">
                <a:lnSpc>
                  <a:spcPct val="100299"/>
                </a:lnSpc>
                <a:spcBef>
                  <a:spcPts val="90"/>
                </a:spcBef>
              </a:pPr>
              <a:r>
                <a:rPr sz="1800" spc="-10" dirty="0">
                  <a:solidFill>
                    <a:srgbClr val="FFFFFF"/>
                  </a:solidFill>
                  <a:latin typeface="Calibri"/>
                  <a:cs typeface="Calibri"/>
                </a:rPr>
                <a:t>Data </a:t>
              </a:r>
              <a:r>
                <a:rPr sz="1800" spc="-5" dirty="0">
                  <a:solidFill>
                    <a:srgbClr val="FFFFFF"/>
                  </a:solidFill>
                  <a:latin typeface="Calibri"/>
                  <a:cs typeface="Calibri"/>
                </a:rPr>
                <a:t> </a:t>
              </a:r>
              <a:r>
                <a:rPr sz="1800" spc="-10" dirty="0">
                  <a:solidFill>
                    <a:srgbClr val="FFFFFF"/>
                  </a:solidFill>
                  <a:latin typeface="Calibri"/>
                  <a:cs typeface="Calibri"/>
                </a:rPr>
                <a:t>Extraction </a:t>
              </a:r>
              <a:r>
                <a:rPr sz="1800" spc="-5" dirty="0">
                  <a:solidFill>
                    <a:srgbClr val="FFFFFF"/>
                  </a:solidFill>
                  <a:latin typeface="Calibri"/>
                  <a:cs typeface="Calibri"/>
                </a:rPr>
                <a:t> </a:t>
              </a:r>
              <a:r>
                <a:rPr sz="1800" dirty="0">
                  <a:solidFill>
                    <a:srgbClr val="FFFFFF"/>
                  </a:solidFill>
                  <a:latin typeface="Calibri"/>
                  <a:cs typeface="Calibri"/>
                </a:rPr>
                <a:t>and </a:t>
              </a:r>
              <a:r>
                <a:rPr sz="1800" spc="5" dirty="0">
                  <a:solidFill>
                    <a:srgbClr val="FFFFFF"/>
                  </a:solidFill>
                  <a:latin typeface="Calibri"/>
                  <a:cs typeface="Calibri"/>
                </a:rPr>
                <a:t> </a:t>
              </a:r>
              <a:r>
                <a:rPr sz="1800" spc="-5" dirty="0">
                  <a:solidFill>
                    <a:srgbClr val="FFFFFF"/>
                  </a:solidFill>
                  <a:latin typeface="Calibri"/>
                  <a:cs typeface="Calibri"/>
                </a:rPr>
                <a:t>P</a:t>
              </a:r>
              <a:r>
                <a:rPr sz="1800" spc="-30" dirty="0">
                  <a:solidFill>
                    <a:srgbClr val="FFFFFF"/>
                  </a:solidFill>
                  <a:latin typeface="Calibri"/>
                  <a:cs typeface="Calibri"/>
                </a:rPr>
                <a:t>r</a:t>
              </a:r>
              <a:r>
                <a:rPr sz="1800" dirty="0">
                  <a:solidFill>
                    <a:srgbClr val="FFFFFF"/>
                  </a:solidFill>
                  <a:latin typeface="Calibri"/>
                  <a:cs typeface="Calibri"/>
                </a:rPr>
                <a:t>ep</a:t>
              </a:r>
              <a:r>
                <a:rPr sz="1800" spc="-5" dirty="0">
                  <a:solidFill>
                    <a:srgbClr val="FFFFFF"/>
                  </a:solidFill>
                  <a:latin typeface="Calibri"/>
                  <a:cs typeface="Calibri"/>
                </a:rPr>
                <a:t>a</a:t>
              </a:r>
              <a:r>
                <a:rPr sz="1800" spc="-40" dirty="0">
                  <a:solidFill>
                    <a:srgbClr val="FFFFFF"/>
                  </a:solidFill>
                  <a:latin typeface="Calibri"/>
                  <a:cs typeface="Calibri"/>
                </a:rPr>
                <a:t>r</a:t>
              </a:r>
              <a:r>
                <a:rPr sz="1800" spc="-20" dirty="0">
                  <a:solidFill>
                    <a:srgbClr val="FFFFFF"/>
                  </a:solidFill>
                  <a:latin typeface="Calibri"/>
                  <a:cs typeface="Calibri"/>
                </a:rPr>
                <a:t>a</a:t>
              </a:r>
              <a:r>
                <a:rPr sz="1800" spc="-5" dirty="0">
                  <a:solidFill>
                    <a:srgbClr val="FFFFFF"/>
                  </a:solidFill>
                  <a:latin typeface="Calibri"/>
                  <a:cs typeface="Calibri"/>
                </a:rPr>
                <a:t>ti</a:t>
              </a:r>
              <a:r>
                <a:rPr sz="1800" dirty="0">
                  <a:solidFill>
                    <a:srgbClr val="FFFFFF"/>
                  </a:solidFill>
                  <a:latin typeface="Calibri"/>
                  <a:cs typeface="Calibri"/>
                </a:rPr>
                <a:t>on</a:t>
              </a:r>
              <a:endParaRPr sz="1800">
                <a:latin typeface="Calibri"/>
                <a:cs typeface="Calibri"/>
              </a:endParaRPr>
            </a:p>
          </p:txBody>
        </p:sp>
      </p:grpSp>
      <p:sp>
        <p:nvSpPr>
          <p:cNvPr id="15" name="object 15"/>
          <p:cNvSpPr/>
          <p:nvPr/>
        </p:nvSpPr>
        <p:spPr>
          <a:xfrm>
            <a:off x="2578100" y="4013199"/>
            <a:ext cx="7197725" cy="20955"/>
          </a:xfrm>
          <a:custGeom>
            <a:avLst/>
            <a:gdLst/>
            <a:ahLst/>
            <a:cxnLst/>
            <a:rect l="l" t="t" r="r" b="b"/>
            <a:pathLst>
              <a:path w="7197725" h="20954">
                <a:moveTo>
                  <a:pt x="0" y="20826"/>
                </a:moveTo>
                <a:lnTo>
                  <a:pt x="7197724" y="0"/>
                </a:lnTo>
              </a:path>
            </a:pathLst>
          </a:custGeom>
          <a:ln w="57150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4648360" y="4243129"/>
            <a:ext cx="244411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spc="-25" dirty="0">
                <a:latin typeface="Calibri"/>
                <a:cs typeface="Calibri"/>
              </a:rPr>
              <a:t>Iterative</a:t>
            </a:r>
            <a:r>
              <a:rPr sz="3200" b="1" spc="-50" dirty="0">
                <a:latin typeface="Calibri"/>
                <a:cs typeface="Calibri"/>
              </a:rPr>
              <a:t> </a:t>
            </a:r>
            <a:r>
              <a:rPr sz="3200" b="1" spc="-15" dirty="0">
                <a:latin typeface="Calibri"/>
                <a:cs typeface="Calibri"/>
              </a:rPr>
              <a:t>Steps</a:t>
            </a:r>
            <a:endParaRPr sz="3200">
              <a:latin typeface="Calibri"/>
              <a:cs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-96982" y="3007090"/>
            <a:ext cx="10986548" cy="8438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0690">
              <a:lnSpc>
                <a:spcPct val="100000"/>
              </a:lnSpc>
              <a:spcBef>
                <a:spcPts val="100"/>
              </a:spcBef>
            </a:pPr>
            <a:r>
              <a:rPr spc="-20" dirty="0"/>
              <a:t>What</a:t>
            </a:r>
            <a:r>
              <a:rPr spc="-15" dirty="0"/>
              <a:t> </a:t>
            </a:r>
            <a:r>
              <a:rPr spc="-114" dirty="0"/>
              <a:t>Tools</a:t>
            </a:r>
            <a:r>
              <a:rPr spc="-10" dirty="0"/>
              <a:t> </a:t>
            </a:r>
            <a:r>
              <a:rPr spc="-35" dirty="0"/>
              <a:t>are</a:t>
            </a:r>
            <a:r>
              <a:rPr spc="-20" dirty="0"/>
              <a:t> </a:t>
            </a:r>
            <a:r>
              <a:rPr spc="-25" dirty="0"/>
              <a:t>available?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75375" y="361608"/>
            <a:ext cx="8975206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10" dirty="0"/>
              <a:t>Language </a:t>
            </a:r>
            <a:r>
              <a:rPr sz="4400" spc="-40" dirty="0"/>
              <a:t>for</a:t>
            </a:r>
            <a:r>
              <a:rPr sz="4400" spc="-15" dirty="0"/>
              <a:t> </a:t>
            </a:r>
            <a:r>
              <a:rPr sz="4400" dirty="0"/>
              <a:t>Machine</a:t>
            </a:r>
            <a:r>
              <a:rPr sz="4400" spc="-5" dirty="0"/>
              <a:t> Learning</a:t>
            </a:r>
            <a:endParaRPr sz="4400" dirty="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11348" y="1451840"/>
            <a:ext cx="6365009" cy="4741141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211348" y="6496392"/>
            <a:ext cx="706945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u="sng" spc="-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https://businessoverbroadway.com/2019/01/13/programming-languages-most-used-and-recommended-by-data-scientists/</a:t>
            </a:r>
            <a:endParaRPr sz="1100" dirty="0">
              <a:latin typeface="Calibri"/>
              <a:cs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3526" y="591338"/>
            <a:ext cx="843488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5" dirty="0"/>
              <a:t>Python</a:t>
            </a:r>
            <a:r>
              <a:rPr sz="4400" spc="-15" dirty="0"/>
              <a:t> Stack</a:t>
            </a:r>
            <a:r>
              <a:rPr sz="4400" spc="-20" dirty="0"/>
              <a:t> For </a:t>
            </a:r>
            <a:r>
              <a:rPr sz="4400" spc="-25" dirty="0"/>
              <a:t>Data</a:t>
            </a:r>
            <a:r>
              <a:rPr sz="4400" spc="-15" dirty="0"/>
              <a:t> </a:t>
            </a:r>
            <a:r>
              <a:rPr sz="4400" dirty="0"/>
              <a:t>Science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021967" y="1701800"/>
            <a:ext cx="6713855" cy="2840355"/>
            <a:chOff x="1021967" y="1701800"/>
            <a:chExt cx="6713855" cy="284035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605304" y="3085886"/>
              <a:ext cx="4130125" cy="1456073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021967" y="1701800"/>
              <a:ext cx="2825115" cy="1637030"/>
            </a:xfrm>
            <a:custGeom>
              <a:avLst/>
              <a:gdLst/>
              <a:ahLst/>
              <a:cxnLst/>
              <a:rect l="l" t="t" r="r" b="b"/>
              <a:pathLst>
                <a:path w="2825115" h="1637029">
                  <a:moveTo>
                    <a:pt x="2354173" y="1267938"/>
                  </a:moveTo>
                  <a:lnTo>
                    <a:pt x="1647921" y="1267938"/>
                  </a:lnTo>
                  <a:lnTo>
                    <a:pt x="2583328" y="1636882"/>
                  </a:lnTo>
                  <a:lnTo>
                    <a:pt x="2354173" y="1267938"/>
                  </a:lnTo>
                  <a:close/>
                </a:path>
                <a:path w="2825115" h="1637029">
                  <a:moveTo>
                    <a:pt x="2613678" y="0"/>
                  </a:moveTo>
                  <a:lnTo>
                    <a:pt x="211328" y="0"/>
                  </a:lnTo>
                  <a:lnTo>
                    <a:pt x="162873" y="5581"/>
                  </a:lnTo>
                  <a:lnTo>
                    <a:pt x="118391" y="21479"/>
                  </a:lnTo>
                  <a:lnTo>
                    <a:pt x="79153" y="46426"/>
                  </a:lnTo>
                  <a:lnTo>
                    <a:pt x="46426" y="79153"/>
                  </a:lnTo>
                  <a:lnTo>
                    <a:pt x="21479" y="118391"/>
                  </a:lnTo>
                  <a:lnTo>
                    <a:pt x="5581" y="162873"/>
                  </a:lnTo>
                  <a:lnTo>
                    <a:pt x="0" y="211329"/>
                  </a:lnTo>
                  <a:lnTo>
                    <a:pt x="0" y="1056615"/>
                  </a:lnTo>
                  <a:lnTo>
                    <a:pt x="5581" y="1105066"/>
                  </a:lnTo>
                  <a:lnTo>
                    <a:pt x="21479" y="1149547"/>
                  </a:lnTo>
                  <a:lnTo>
                    <a:pt x="46426" y="1188785"/>
                  </a:lnTo>
                  <a:lnTo>
                    <a:pt x="79153" y="1221512"/>
                  </a:lnTo>
                  <a:lnTo>
                    <a:pt x="118391" y="1246459"/>
                  </a:lnTo>
                  <a:lnTo>
                    <a:pt x="162873" y="1262357"/>
                  </a:lnTo>
                  <a:lnTo>
                    <a:pt x="211328" y="1267938"/>
                  </a:lnTo>
                  <a:lnTo>
                    <a:pt x="2613678" y="1267938"/>
                  </a:lnTo>
                  <a:lnTo>
                    <a:pt x="2662134" y="1262357"/>
                  </a:lnTo>
                  <a:lnTo>
                    <a:pt x="2706616" y="1246459"/>
                  </a:lnTo>
                  <a:lnTo>
                    <a:pt x="2745854" y="1221512"/>
                  </a:lnTo>
                  <a:lnTo>
                    <a:pt x="2778581" y="1188785"/>
                  </a:lnTo>
                  <a:lnTo>
                    <a:pt x="2803528" y="1149547"/>
                  </a:lnTo>
                  <a:lnTo>
                    <a:pt x="2819426" y="1105066"/>
                  </a:lnTo>
                  <a:lnTo>
                    <a:pt x="2825007" y="1056615"/>
                  </a:lnTo>
                  <a:lnTo>
                    <a:pt x="2825008" y="211329"/>
                  </a:lnTo>
                  <a:lnTo>
                    <a:pt x="2819426" y="162873"/>
                  </a:lnTo>
                  <a:lnTo>
                    <a:pt x="2803528" y="118391"/>
                  </a:lnTo>
                  <a:lnTo>
                    <a:pt x="2778581" y="79153"/>
                  </a:lnTo>
                  <a:lnTo>
                    <a:pt x="2745854" y="46426"/>
                  </a:lnTo>
                  <a:lnTo>
                    <a:pt x="2706616" y="21479"/>
                  </a:lnTo>
                  <a:lnTo>
                    <a:pt x="2662134" y="5581"/>
                  </a:lnTo>
                  <a:lnTo>
                    <a:pt x="2613678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1177965" y="1990330"/>
            <a:ext cx="2514600" cy="67056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 indent="-1905" algn="ctr">
              <a:lnSpc>
                <a:spcPct val="101200"/>
              </a:lnSpc>
              <a:spcBef>
                <a:spcPts val="80"/>
              </a:spcBef>
            </a:pP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Efficient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storage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1400" spc="-15" dirty="0">
                <a:solidFill>
                  <a:srgbClr val="FFFFFF"/>
                </a:solidFill>
                <a:latin typeface="Calibri"/>
                <a:cs typeface="Calibri"/>
              </a:rPr>
              <a:t> arrays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and </a:t>
            </a:r>
            <a:r>
              <a:rPr sz="1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matrices. Backbone of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all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scientific </a:t>
            </a:r>
            <a:r>
              <a:rPr sz="1400" spc="-3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calculations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algorithms.</a:t>
            </a:r>
            <a:endParaRPr sz="1400" dirty="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447090" y="1798589"/>
            <a:ext cx="3023235" cy="1254760"/>
          </a:xfrm>
          <a:custGeom>
            <a:avLst/>
            <a:gdLst/>
            <a:ahLst/>
            <a:cxnLst/>
            <a:rect l="l" t="t" r="r" b="b"/>
            <a:pathLst>
              <a:path w="3023234" h="1254760">
                <a:moveTo>
                  <a:pt x="1259626" y="1025009"/>
                </a:moveTo>
                <a:lnTo>
                  <a:pt x="503850" y="1025009"/>
                </a:lnTo>
                <a:lnTo>
                  <a:pt x="793141" y="1254693"/>
                </a:lnTo>
                <a:lnTo>
                  <a:pt x="1259626" y="1025009"/>
                </a:lnTo>
                <a:close/>
              </a:path>
              <a:path w="3023234" h="1254760">
                <a:moveTo>
                  <a:pt x="2852263" y="0"/>
                </a:moveTo>
                <a:lnTo>
                  <a:pt x="170840" y="0"/>
                </a:lnTo>
                <a:lnTo>
                  <a:pt x="125424" y="6102"/>
                </a:lnTo>
                <a:lnTo>
                  <a:pt x="84614" y="23324"/>
                </a:lnTo>
                <a:lnTo>
                  <a:pt x="50038" y="50037"/>
                </a:lnTo>
                <a:lnTo>
                  <a:pt x="23324" y="84613"/>
                </a:lnTo>
                <a:lnTo>
                  <a:pt x="6102" y="125423"/>
                </a:lnTo>
                <a:lnTo>
                  <a:pt x="0" y="170839"/>
                </a:lnTo>
                <a:lnTo>
                  <a:pt x="0" y="854175"/>
                </a:lnTo>
                <a:lnTo>
                  <a:pt x="6102" y="899584"/>
                </a:lnTo>
                <a:lnTo>
                  <a:pt x="23324" y="940395"/>
                </a:lnTo>
                <a:lnTo>
                  <a:pt x="50038" y="974971"/>
                </a:lnTo>
                <a:lnTo>
                  <a:pt x="84614" y="1001684"/>
                </a:lnTo>
                <a:lnTo>
                  <a:pt x="125424" y="1018906"/>
                </a:lnTo>
                <a:lnTo>
                  <a:pt x="170840" y="1025009"/>
                </a:lnTo>
                <a:lnTo>
                  <a:pt x="2852263" y="1025009"/>
                </a:lnTo>
                <a:lnTo>
                  <a:pt x="2897679" y="1018906"/>
                </a:lnTo>
                <a:lnTo>
                  <a:pt x="2938490" y="1001684"/>
                </a:lnTo>
                <a:lnTo>
                  <a:pt x="2973066" y="974971"/>
                </a:lnTo>
                <a:lnTo>
                  <a:pt x="2999779" y="940395"/>
                </a:lnTo>
                <a:lnTo>
                  <a:pt x="3017001" y="899584"/>
                </a:lnTo>
                <a:lnTo>
                  <a:pt x="3023103" y="854175"/>
                </a:lnTo>
                <a:lnTo>
                  <a:pt x="3023104" y="170839"/>
                </a:lnTo>
                <a:lnTo>
                  <a:pt x="3017001" y="125423"/>
                </a:lnTo>
                <a:lnTo>
                  <a:pt x="2999779" y="84613"/>
                </a:lnTo>
                <a:lnTo>
                  <a:pt x="2973066" y="50037"/>
                </a:lnTo>
                <a:lnTo>
                  <a:pt x="2938490" y="23324"/>
                </a:lnTo>
                <a:lnTo>
                  <a:pt x="2897679" y="6102"/>
                </a:lnTo>
                <a:lnTo>
                  <a:pt x="2852263" y="0"/>
                </a:lnTo>
                <a:close/>
              </a:path>
            </a:pathLst>
          </a:custGeom>
          <a:solidFill>
            <a:srgbClr val="5B9B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806053" y="1858973"/>
            <a:ext cx="2306320" cy="886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Library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15" dirty="0">
                <a:solidFill>
                  <a:srgbClr val="FFFFFF"/>
                </a:solidFill>
                <a:latin typeface="Calibri"/>
                <a:cs typeface="Calibri"/>
              </a:rPr>
              <a:t>for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scientific</a:t>
            </a:r>
            <a:r>
              <a:rPr sz="1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computing.</a:t>
            </a:r>
            <a:endParaRPr sz="1400" dirty="0">
              <a:latin typeface="Calibri"/>
              <a:cs typeface="Calibri"/>
            </a:endParaRPr>
          </a:p>
          <a:p>
            <a:pPr marL="156210" marR="149860" indent="-635" algn="ctr">
              <a:lnSpc>
                <a:spcPct val="101200"/>
              </a:lnSpc>
            </a:pP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Linear algebra, 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statistical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20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pu</a:t>
            </a:r>
            <a:r>
              <a:rPr sz="1400" spc="-15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400" spc="5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ns,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 op</a:t>
            </a:r>
            <a:r>
              <a:rPr sz="1400" spc="5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400" spc="-30" dirty="0">
                <a:solidFill>
                  <a:srgbClr val="FFFFFF"/>
                </a:solidFill>
                <a:latin typeface="Calibri"/>
                <a:cs typeface="Calibri"/>
              </a:rPr>
              <a:t>z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400" spc="5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n 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algorithm.</a:t>
            </a:r>
            <a:endParaRPr sz="1400" dirty="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754125" y="2093795"/>
            <a:ext cx="3701415" cy="1361440"/>
          </a:xfrm>
          <a:custGeom>
            <a:avLst/>
            <a:gdLst/>
            <a:ahLst/>
            <a:cxnLst/>
            <a:rect l="l" t="t" r="r" b="b"/>
            <a:pathLst>
              <a:path w="3701415" h="1361439">
                <a:moveTo>
                  <a:pt x="1937797" y="1025009"/>
                </a:moveTo>
                <a:lnTo>
                  <a:pt x="1182022" y="1025009"/>
                </a:lnTo>
                <a:lnTo>
                  <a:pt x="0" y="1361160"/>
                </a:lnTo>
                <a:lnTo>
                  <a:pt x="1937797" y="1025009"/>
                </a:lnTo>
                <a:close/>
              </a:path>
              <a:path w="3701415" h="1361439">
                <a:moveTo>
                  <a:pt x="3530434" y="0"/>
                </a:moveTo>
                <a:lnTo>
                  <a:pt x="849010" y="0"/>
                </a:lnTo>
                <a:lnTo>
                  <a:pt x="803594" y="6102"/>
                </a:lnTo>
                <a:lnTo>
                  <a:pt x="762784" y="23324"/>
                </a:lnTo>
                <a:lnTo>
                  <a:pt x="728208" y="50038"/>
                </a:lnTo>
                <a:lnTo>
                  <a:pt x="701495" y="84614"/>
                </a:lnTo>
                <a:lnTo>
                  <a:pt x="684273" y="125424"/>
                </a:lnTo>
                <a:lnTo>
                  <a:pt x="678171" y="170840"/>
                </a:lnTo>
                <a:lnTo>
                  <a:pt x="678172" y="854176"/>
                </a:lnTo>
                <a:lnTo>
                  <a:pt x="684273" y="899585"/>
                </a:lnTo>
                <a:lnTo>
                  <a:pt x="701495" y="940395"/>
                </a:lnTo>
                <a:lnTo>
                  <a:pt x="728208" y="974971"/>
                </a:lnTo>
                <a:lnTo>
                  <a:pt x="762784" y="1001684"/>
                </a:lnTo>
                <a:lnTo>
                  <a:pt x="803594" y="1018906"/>
                </a:lnTo>
                <a:lnTo>
                  <a:pt x="849010" y="1025009"/>
                </a:lnTo>
                <a:lnTo>
                  <a:pt x="3530434" y="1025009"/>
                </a:lnTo>
                <a:lnTo>
                  <a:pt x="3575850" y="1018906"/>
                </a:lnTo>
                <a:lnTo>
                  <a:pt x="3616660" y="1001684"/>
                </a:lnTo>
                <a:lnTo>
                  <a:pt x="3651236" y="974971"/>
                </a:lnTo>
                <a:lnTo>
                  <a:pt x="3677949" y="940395"/>
                </a:lnTo>
                <a:lnTo>
                  <a:pt x="3695171" y="899585"/>
                </a:lnTo>
                <a:lnTo>
                  <a:pt x="3701273" y="854176"/>
                </a:lnTo>
                <a:lnTo>
                  <a:pt x="3701274" y="170840"/>
                </a:lnTo>
                <a:lnTo>
                  <a:pt x="3695171" y="125424"/>
                </a:lnTo>
                <a:lnTo>
                  <a:pt x="3677949" y="84614"/>
                </a:lnTo>
                <a:lnTo>
                  <a:pt x="3651236" y="50038"/>
                </a:lnTo>
                <a:lnTo>
                  <a:pt x="3616660" y="23324"/>
                </a:lnTo>
                <a:lnTo>
                  <a:pt x="3575850" y="6102"/>
                </a:lnTo>
                <a:lnTo>
                  <a:pt x="3530434" y="0"/>
                </a:lnTo>
                <a:close/>
              </a:path>
            </a:pathLst>
          </a:custGeom>
          <a:solidFill>
            <a:srgbClr val="5B9B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9025765" y="2474220"/>
            <a:ext cx="183578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Plotting</a:t>
            </a:r>
            <a:r>
              <a:rPr sz="14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14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visualization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34123" y="4381266"/>
            <a:ext cx="3943985" cy="1899285"/>
          </a:xfrm>
          <a:custGeom>
            <a:avLst/>
            <a:gdLst/>
            <a:ahLst/>
            <a:cxnLst/>
            <a:rect l="l" t="t" r="r" b="b"/>
            <a:pathLst>
              <a:path w="3943985" h="1899285">
                <a:moveTo>
                  <a:pt x="3709591" y="495219"/>
                </a:moveTo>
                <a:lnTo>
                  <a:pt x="233910" y="495219"/>
                </a:lnTo>
                <a:lnTo>
                  <a:pt x="186769" y="499972"/>
                </a:lnTo>
                <a:lnTo>
                  <a:pt x="142861" y="513601"/>
                </a:lnTo>
                <a:lnTo>
                  <a:pt x="103128" y="535168"/>
                </a:lnTo>
                <a:lnTo>
                  <a:pt x="68510" y="563730"/>
                </a:lnTo>
                <a:lnTo>
                  <a:pt x="39948" y="598348"/>
                </a:lnTo>
                <a:lnTo>
                  <a:pt x="18381" y="638081"/>
                </a:lnTo>
                <a:lnTo>
                  <a:pt x="4752" y="681988"/>
                </a:lnTo>
                <a:lnTo>
                  <a:pt x="0" y="729126"/>
                </a:lnTo>
                <a:lnTo>
                  <a:pt x="0" y="1664754"/>
                </a:lnTo>
                <a:lnTo>
                  <a:pt x="4752" y="1711895"/>
                </a:lnTo>
                <a:lnTo>
                  <a:pt x="18381" y="1755802"/>
                </a:lnTo>
                <a:lnTo>
                  <a:pt x="39948" y="1795535"/>
                </a:lnTo>
                <a:lnTo>
                  <a:pt x="68510" y="1830153"/>
                </a:lnTo>
                <a:lnTo>
                  <a:pt x="103128" y="1858716"/>
                </a:lnTo>
                <a:lnTo>
                  <a:pt x="142861" y="1880282"/>
                </a:lnTo>
                <a:lnTo>
                  <a:pt x="186769" y="1893912"/>
                </a:lnTo>
                <a:lnTo>
                  <a:pt x="233910" y="1898664"/>
                </a:lnTo>
                <a:lnTo>
                  <a:pt x="3709591" y="1898664"/>
                </a:lnTo>
                <a:lnTo>
                  <a:pt x="3756731" y="1893912"/>
                </a:lnTo>
                <a:lnTo>
                  <a:pt x="3800639" y="1880282"/>
                </a:lnTo>
                <a:lnTo>
                  <a:pt x="3840372" y="1858716"/>
                </a:lnTo>
                <a:lnTo>
                  <a:pt x="3874990" y="1830153"/>
                </a:lnTo>
                <a:lnTo>
                  <a:pt x="3903552" y="1795535"/>
                </a:lnTo>
                <a:lnTo>
                  <a:pt x="3925119" y="1755802"/>
                </a:lnTo>
                <a:lnTo>
                  <a:pt x="3938748" y="1711895"/>
                </a:lnTo>
                <a:lnTo>
                  <a:pt x="3943500" y="1664754"/>
                </a:lnTo>
                <a:lnTo>
                  <a:pt x="3943500" y="729126"/>
                </a:lnTo>
                <a:lnTo>
                  <a:pt x="3938748" y="681988"/>
                </a:lnTo>
                <a:lnTo>
                  <a:pt x="3925119" y="638081"/>
                </a:lnTo>
                <a:lnTo>
                  <a:pt x="3903552" y="598348"/>
                </a:lnTo>
                <a:lnTo>
                  <a:pt x="3874990" y="563730"/>
                </a:lnTo>
                <a:lnTo>
                  <a:pt x="3840372" y="535168"/>
                </a:lnTo>
                <a:lnTo>
                  <a:pt x="3800639" y="513601"/>
                </a:lnTo>
                <a:lnTo>
                  <a:pt x="3756731" y="499972"/>
                </a:lnTo>
                <a:lnTo>
                  <a:pt x="3709591" y="495219"/>
                </a:lnTo>
                <a:close/>
              </a:path>
              <a:path w="3943985" h="1899285">
                <a:moveTo>
                  <a:pt x="3280281" y="0"/>
                </a:moveTo>
                <a:lnTo>
                  <a:pt x="2300376" y="495219"/>
                </a:lnTo>
                <a:lnTo>
                  <a:pt x="3286250" y="495219"/>
                </a:lnTo>
                <a:lnTo>
                  <a:pt x="3280281" y="0"/>
                </a:lnTo>
                <a:close/>
              </a:path>
            </a:pathLst>
          </a:custGeom>
          <a:solidFill>
            <a:srgbClr val="5B9B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781374" y="5019408"/>
            <a:ext cx="3637279" cy="108966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99700"/>
              </a:lnSpc>
              <a:spcBef>
                <a:spcPts val="105"/>
              </a:spcBef>
            </a:pP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High-performance,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 easy-to-use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data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structures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15" dirty="0">
                <a:solidFill>
                  <a:srgbClr val="FFFFFF"/>
                </a:solidFill>
                <a:latin typeface="Calibri"/>
                <a:cs typeface="Calibri"/>
              </a:rPr>
              <a:t>for </a:t>
            </a:r>
            <a:r>
              <a:rPr sz="1400" spc="-3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data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manipulation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and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analysis. Pandas provide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 the</a:t>
            </a:r>
            <a:r>
              <a:rPr sz="14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features</a:t>
            </a:r>
            <a:r>
              <a:rPr sz="140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14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dataframe,</a:t>
            </a:r>
            <a:r>
              <a:rPr sz="140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which</a:t>
            </a:r>
            <a:r>
              <a:rPr sz="14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140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very</a:t>
            </a:r>
            <a:r>
              <a:rPr sz="14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popular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 in the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area of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analytics </a:t>
            </a:r>
            <a:r>
              <a:rPr sz="1400" spc="-15" dirty="0">
                <a:solidFill>
                  <a:srgbClr val="FFFFFF"/>
                </a:solidFill>
                <a:latin typeface="Calibri"/>
                <a:cs typeface="Calibri"/>
              </a:rPr>
              <a:t>for 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data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munging,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cleaning </a:t>
            </a:r>
            <a:r>
              <a:rPr sz="1400" spc="-3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&amp;</a:t>
            </a:r>
            <a:r>
              <a:rPr sz="1400" spc="3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transformation.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7064347" y="4462043"/>
            <a:ext cx="3971925" cy="1628775"/>
          </a:xfrm>
          <a:custGeom>
            <a:avLst/>
            <a:gdLst/>
            <a:ahLst/>
            <a:cxnLst/>
            <a:rect l="l" t="t" r="r" b="b"/>
            <a:pathLst>
              <a:path w="3971925" h="1628775">
                <a:moveTo>
                  <a:pt x="3800671" y="603658"/>
                </a:moveTo>
                <a:lnTo>
                  <a:pt x="1119248" y="603658"/>
                </a:lnTo>
                <a:lnTo>
                  <a:pt x="1073832" y="609761"/>
                </a:lnTo>
                <a:lnTo>
                  <a:pt x="1033022" y="626983"/>
                </a:lnTo>
                <a:lnTo>
                  <a:pt x="998446" y="653697"/>
                </a:lnTo>
                <a:lnTo>
                  <a:pt x="971733" y="688273"/>
                </a:lnTo>
                <a:lnTo>
                  <a:pt x="954511" y="729083"/>
                </a:lnTo>
                <a:lnTo>
                  <a:pt x="948409" y="774495"/>
                </a:lnTo>
                <a:lnTo>
                  <a:pt x="948409" y="1457828"/>
                </a:lnTo>
                <a:lnTo>
                  <a:pt x="954511" y="1503244"/>
                </a:lnTo>
                <a:lnTo>
                  <a:pt x="971733" y="1544054"/>
                </a:lnTo>
                <a:lnTo>
                  <a:pt x="998446" y="1578630"/>
                </a:lnTo>
                <a:lnTo>
                  <a:pt x="1033022" y="1605343"/>
                </a:lnTo>
                <a:lnTo>
                  <a:pt x="1073832" y="1622565"/>
                </a:lnTo>
                <a:lnTo>
                  <a:pt x="1119248" y="1628668"/>
                </a:lnTo>
                <a:lnTo>
                  <a:pt x="3800671" y="1628668"/>
                </a:lnTo>
                <a:lnTo>
                  <a:pt x="3846087" y="1622565"/>
                </a:lnTo>
                <a:lnTo>
                  <a:pt x="3886898" y="1605343"/>
                </a:lnTo>
                <a:lnTo>
                  <a:pt x="3921474" y="1578630"/>
                </a:lnTo>
                <a:lnTo>
                  <a:pt x="3948187" y="1544054"/>
                </a:lnTo>
                <a:lnTo>
                  <a:pt x="3965409" y="1503244"/>
                </a:lnTo>
                <a:lnTo>
                  <a:pt x="3971512" y="1457828"/>
                </a:lnTo>
                <a:lnTo>
                  <a:pt x="3971511" y="774495"/>
                </a:lnTo>
                <a:lnTo>
                  <a:pt x="3965409" y="729083"/>
                </a:lnTo>
                <a:lnTo>
                  <a:pt x="3948187" y="688273"/>
                </a:lnTo>
                <a:lnTo>
                  <a:pt x="3921474" y="653697"/>
                </a:lnTo>
                <a:lnTo>
                  <a:pt x="3886898" y="626983"/>
                </a:lnTo>
                <a:lnTo>
                  <a:pt x="3846087" y="609761"/>
                </a:lnTo>
                <a:lnTo>
                  <a:pt x="3800671" y="603658"/>
                </a:lnTo>
                <a:close/>
              </a:path>
              <a:path w="3971925" h="1628775">
                <a:moveTo>
                  <a:pt x="0" y="0"/>
                </a:moveTo>
                <a:lnTo>
                  <a:pt x="1452258" y="603658"/>
                </a:lnTo>
                <a:lnTo>
                  <a:pt x="2208034" y="603658"/>
                </a:lnTo>
                <a:lnTo>
                  <a:pt x="0" y="0"/>
                </a:lnTo>
                <a:close/>
              </a:path>
            </a:pathLst>
          </a:custGeom>
          <a:solidFill>
            <a:srgbClr val="5B9B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8231351" y="5339446"/>
            <a:ext cx="2585720" cy="454659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657225" marR="5080" indent="-645160">
              <a:lnSpc>
                <a:spcPct val="101200"/>
              </a:lnSpc>
              <a:spcBef>
                <a:spcPts val="80"/>
              </a:spcBef>
            </a:pP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Machine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learning </a:t>
            </a:r>
            <a:r>
              <a:rPr sz="1400" spc="-15" dirty="0">
                <a:solidFill>
                  <a:srgbClr val="FFFFFF"/>
                </a:solidFill>
                <a:latin typeface="Calibri"/>
                <a:cs typeface="Calibri"/>
              </a:rPr>
              <a:t>library.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Collection </a:t>
            </a:r>
            <a:r>
              <a:rPr sz="1400" spc="-3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1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ML</a:t>
            </a:r>
            <a:r>
              <a:rPr sz="1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algorithms.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268239" y="4002921"/>
            <a:ext cx="2272030" cy="2277110"/>
          </a:xfrm>
          <a:custGeom>
            <a:avLst/>
            <a:gdLst/>
            <a:ahLst/>
            <a:cxnLst/>
            <a:rect l="l" t="t" r="r" b="b"/>
            <a:pathLst>
              <a:path w="2272029" h="2277110">
                <a:moveTo>
                  <a:pt x="2114580" y="1332402"/>
                </a:moveTo>
                <a:lnTo>
                  <a:pt x="157435" y="1332402"/>
                </a:lnTo>
                <a:lnTo>
                  <a:pt x="107673" y="1340429"/>
                </a:lnTo>
                <a:lnTo>
                  <a:pt x="64456" y="1362779"/>
                </a:lnTo>
                <a:lnTo>
                  <a:pt x="30375" y="1396859"/>
                </a:lnTo>
                <a:lnTo>
                  <a:pt x="8026" y="1440077"/>
                </a:lnTo>
                <a:lnTo>
                  <a:pt x="0" y="1489837"/>
                </a:lnTo>
                <a:lnTo>
                  <a:pt x="0" y="2119571"/>
                </a:lnTo>
                <a:lnTo>
                  <a:pt x="8026" y="2169334"/>
                </a:lnTo>
                <a:lnTo>
                  <a:pt x="30375" y="2212551"/>
                </a:lnTo>
                <a:lnTo>
                  <a:pt x="64456" y="2246632"/>
                </a:lnTo>
                <a:lnTo>
                  <a:pt x="107673" y="2268982"/>
                </a:lnTo>
                <a:lnTo>
                  <a:pt x="157435" y="2277008"/>
                </a:lnTo>
                <a:lnTo>
                  <a:pt x="2114580" y="2277008"/>
                </a:lnTo>
                <a:lnTo>
                  <a:pt x="2164342" y="2268982"/>
                </a:lnTo>
                <a:lnTo>
                  <a:pt x="2207559" y="2246632"/>
                </a:lnTo>
                <a:lnTo>
                  <a:pt x="2241640" y="2212551"/>
                </a:lnTo>
                <a:lnTo>
                  <a:pt x="2263989" y="2169334"/>
                </a:lnTo>
                <a:lnTo>
                  <a:pt x="2272016" y="2119571"/>
                </a:lnTo>
                <a:lnTo>
                  <a:pt x="2272015" y="1489837"/>
                </a:lnTo>
                <a:lnTo>
                  <a:pt x="2263989" y="1440077"/>
                </a:lnTo>
                <a:lnTo>
                  <a:pt x="2241640" y="1396859"/>
                </a:lnTo>
                <a:lnTo>
                  <a:pt x="2207559" y="1362779"/>
                </a:lnTo>
                <a:lnTo>
                  <a:pt x="2164342" y="1340429"/>
                </a:lnTo>
                <a:lnTo>
                  <a:pt x="2114580" y="1332402"/>
                </a:lnTo>
                <a:close/>
              </a:path>
              <a:path w="2272029" h="2277110">
                <a:moveTo>
                  <a:pt x="112919" y="0"/>
                </a:moveTo>
                <a:lnTo>
                  <a:pt x="378669" y="1332402"/>
                </a:lnTo>
                <a:lnTo>
                  <a:pt x="946673" y="1332402"/>
                </a:lnTo>
                <a:lnTo>
                  <a:pt x="112919" y="0"/>
                </a:lnTo>
                <a:close/>
              </a:path>
            </a:pathLst>
          </a:custGeom>
          <a:solidFill>
            <a:srgbClr val="5B9B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5622563" y="5462187"/>
            <a:ext cx="1563370" cy="67056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 indent="41910" algn="just">
              <a:lnSpc>
                <a:spcPct val="101200"/>
              </a:lnSpc>
              <a:spcBef>
                <a:spcPts val="80"/>
              </a:spcBef>
            </a:pP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IDE or Development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environment </a:t>
            </a:r>
            <a:r>
              <a:rPr sz="1400" spc="-15" dirty="0">
                <a:solidFill>
                  <a:srgbClr val="FFFFFF"/>
                </a:solidFill>
                <a:latin typeface="Calibri"/>
                <a:cs typeface="Calibri"/>
              </a:rPr>
              <a:t>for 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data </a:t>
            </a:r>
            <a:r>
              <a:rPr sz="1400" spc="-3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analysis</a:t>
            </a:r>
            <a:r>
              <a:rPr sz="1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1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python.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17" name="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659188" y="3019292"/>
            <a:ext cx="881066" cy="3513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19957" y="342553"/>
            <a:ext cx="9224588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10" dirty="0"/>
              <a:t>Language </a:t>
            </a:r>
            <a:r>
              <a:rPr sz="4400" spc="-40" dirty="0"/>
              <a:t>for</a:t>
            </a:r>
            <a:r>
              <a:rPr sz="4400" spc="-15" dirty="0"/>
              <a:t> </a:t>
            </a:r>
            <a:r>
              <a:rPr sz="4400" dirty="0"/>
              <a:t>Machine</a:t>
            </a:r>
            <a:r>
              <a:rPr sz="4400" spc="-5" dirty="0"/>
              <a:t> Learning</a:t>
            </a:r>
            <a:endParaRPr sz="4400" dirty="0"/>
          </a:p>
        </p:txBody>
      </p:sp>
      <p:sp>
        <p:nvSpPr>
          <p:cNvPr id="3" name="object 3"/>
          <p:cNvSpPr txBox="1"/>
          <p:nvPr/>
        </p:nvSpPr>
        <p:spPr>
          <a:xfrm>
            <a:off x="993139" y="6085254"/>
            <a:ext cx="229870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u="sng" spc="-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https://</a:t>
            </a:r>
            <a:r>
              <a:rPr sz="1100" u="sng" spc="-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www.anaconda.com/download/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83182" y="1479659"/>
            <a:ext cx="5112817" cy="44192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4CB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238F140-5872-4E21-8A16-7C9A9DB3E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845F5A-061D-4825-9AE9-D7794091C6CF}" type="slidenum">
              <a:rPr kumimoji="0" lang="en-US" sz="16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6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BEFC87-C643-48FB-904F-069B8EDF7C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163" y="532873"/>
            <a:ext cx="9878291" cy="5556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80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D8DB931-8299-48E9-A131-314A47B6E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5525E-992E-43FD-8139-31ACE6DB76DF}" type="slidenum">
              <a:rPr lang="en-US" smtClean="0"/>
              <a:pPr/>
              <a:t>39</a:t>
            </a:fld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668BDF0-B5B9-49ED-9925-5E2275ED7E74}"/>
              </a:ext>
            </a:extLst>
          </p:cNvPr>
          <p:cNvGrpSpPr/>
          <p:nvPr/>
        </p:nvGrpSpPr>
        <p:grpSpPr>
          <a:xfrm>
            <a:off x="3470987" y="980728"/>
            <a:ext cx="4822825" cy="4140200"/>
            <a:chOff x="1946983" y="980728"/>
            <a:chExt cx="4822825" cy="4140200"/>
          </a:xfrm>
        </p:grpSpPr>
        <p:sp>
          <p:nvSpPr>
            <p:cNvPr id="5" name="AutoShape 9">
              <a:extLst>
                <a:ext uri="{FF2B5EF4-FFF2-40B4-BE49-F238E27FC236}">
                  <a16:creationId xmlns:a16="http://schemas.microsoft.com/office/drawing/2014/main" id="{5BB9E40C-B1F6-4F89-BEF9-A25F88EE8F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10558" y="1485553"/>
              <a:ext cx="3476625" cy="3009900"/>
            </a:xfrm>
            <a:prstGeom prst="triangle">
              <a:avLst>
                <a:gd name="adj" fmla="val 50000"/>
              </a:avLst>
            </a:prstGeom>
            <a:noFill/>
            <a:ln w="25400">
              <a:solidFill>
                <a:schemeClr val="accent6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de-DE" kern="0">
                <a:solidFill>
                  <a:sysClr val="windowText" lastClr="000000"/>
                </a:solidFill>
                <a:latin typeface="Trebuchet MS"/>
              </a:endParaRPr>
            </a:p>
          </p:txBody>
        </p:sp>
        <p:sp>
          <p:nvSpPr>
            <p:cNvPr id="6" name="Line 10">
              <a:extLst>
                <a:ext uri="{FF2B5EF4-FFF2-40B4-BE49-F238E27FC236}">
                  <a16:creationId xmlns:a16="http://schemas.microsoft.com/office/drawing/2014/main" id="{6775452D-2C41-4A6C-8F73-03BEC54F3CF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567695" y="3431828"/>
              <a:ext cx="1828800" cy="1066800"/>
            </a:xfrm>
            <a:prstGeom prst="line">
              <a:avLst/>
            </a:prstGeom>
            <a:noFill/>
            <a:ln w="25400">
              <a:solidFill>
                <a:schemeClr val="accent6">
                  <a:lumMod val="75000"/>
                </a:schemeClr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de-DE" kern="0">
                <a:solidFill>
                  <a:sysClr val="windowText" lastClr="000000"/>
                </a:solidFill>
                <a:latin typeface="Trebuchet MS"/>
              </a:endParaRPr>
            </a:p>
          </p:txBody>
        </p:sp>
        <p:sp>
          <p:nvSpPr>
            <p:cNvPr id="7" name="Line 11">
              <a:extLst>
                <a:ext uri="{FF2B5EF4-FFF2-40B4-BE49-F238E27FC236}">
                  <a16:creationId xmlns:a16="http://schemas.microsoft.com/office/drawing/2014/main" id="{D50AFC29-74F1-4B22-82CC-8A0F88C72F0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4396495" y="3431828"/>
              <a:ext cx="1676400" cy="1066800"/>
            </a:xfrm>
            <a:prstGeom prst="line">
              <a:avLst/>
            </a:prstGeom>
            <a:noFill/>
            <a:ln w="25400">
              <a:solidFill>
                <a:schemeClr val="accent6">
                  <a:lumMod val="75000"/>
                </a:schemeClr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de-DE" kern="0">
                <a:solidFill>
                  <a:sysClr val="windowText" lastClr="000000"/>
                </a:solidFill>
                <a:latin typeface="Trebuchet MS"/>
              </a:endParaRPr>
            </a:p>
          </p:txBody>
        </p:sp>
        <p:sp>
          <p:nvSpPr>
            <p:cNvPr id="8" name="Line 12">
              <a:extLst>
                <a:ext uri="{FF2B5EF4-FFF2-40B4-BE49-F238E27FC236}">
                  <a16:creationId xmlns:a16="http://schemas.microsoft.com/office/drawing/2014/main" id="{998CAFEF-19AB-43F0-BCD4-75DA0695D7F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47283" y="1479203"/>
              <a:ext cx="49212" cy="1952625"/>
            </a:xfrm>
            <a:prstGeom prst="line">
              <a:avLst/>
            </a:prstGeom>
            <a:noFill/>
            <a:ln w="25400">
              <a:solidFill>
                <a:schemeClr val="accent6">
                  <a:lumMod val="75000"/>
                </a:schemeClr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de-DE" kern="0">
                <a:solidFill>
                  <a:sysClr val="windowText" lastClr="000000"/>
                </a:solidFill>
                <a:latin typeface="Trebuchet MS"/>
              </a:endParaRPr>
            </a:p>
          </p:txBody>
        </p:sp>
        <p:sp>
          <p:nvSpPr>
            <p:cNvPr id="9" name="Oval 21">
              <a:extLst>
                <a:ext uri="{FF2B5EF4-FFF2-40B4-BE49-F238E27FC236}">
                  <a16:creationId xmlns:a16="http://schemas.microsoft.com/office/drawing/2014/main" id="{5942A81B-4FE5-4FCB-AB69-AA065476B1B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710695" y="980728"/>
              <a:ext cx="1306513" cy="1308100"/>
            </a:xfrm>
            <a:prstGeom prst="ellipse">
              <a:avLst/>
            </a:prstGeom>
            <a:solidFill>
              <a:srgbClr val="FFFFFF"/>
            </a:solidFill>
            <a:ln w="50800">
              <a:solidFill>
                <a:srgbClr val="004C2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defRPr/>
              </a:pPr>
              <a:r>
                <a:rPr lang="en-GB" sz="3400" b="1" kern="0" dirty="0">
                  <a:solidFill>
                    <a:srgbClr val="F79646">
                      <a:lumMod val="75000"/>
                    </a:srgbClr>
                  </a:solidFill>
                  <a:latin typeface="Trebuchet MS"/>
                </a:rPr>
                <a:t>3</a:t>
              </a:r>
            </a:p>
          </p:txBody>
        </p:sp>
        <p:sp>
          <p:nvSpPr>
            <p:cNvPr id="10" name="Oval 22">
              <a:extLst>
                <a:ext uri="{FF2B5EF4-FFF2-40B4-BE49-F238E27FC236}">
                  <a16:creationId xmlns:a16="http://schemas.microsoft.com/office/drawing/2014/main" id="{80905C13-D223-45CB-892E-DCB1A7A4224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463295" y="3812828"/>
              <a:ext cx="1306513" cy="1308100"/>
            </a:xfrm>
            <a:prstGeom prst="ellipse">
              <a:avLst/>
            </a:prstGeom>
            <a:solidFill>
              <a:srgbClr val="FFFFFF"/>
            </a:solidFill>
            <a:ln w="50800">
              <a:solidFill>
                <a:srgbClr val="004C2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defRPr/>
              </a:pPr>
              <a:r>
                <a:rPr lang="en-GB" sz="3400" b="1" kern="0" dirty="0">
                  <a:solidFill>
                    <a:srgbClr val="F79646">
                      <a:lumMod val="75000"/>
                    </a:srgbClr>
                  </a:solidFill>
                  <a:latin typeface="Trebuchet MS"/>
                </a:rPr>
                <a:t>1</a:t>
              </a:r>
            </a:p>
          </p:txBody>
        </p:sp>
        <p:sp>
          <p:nvSpPr>
            <p:cNvPr id="11" name="Oval 23">
              <a:extLst>
                <a:ext uri="{FF2B5EF4-FFF2-40B4-BE49-F238E27FC236}">
                  <a16:creationId xmlns:a16="http://schemas.microsoft.com/office/drawing/2014/main" id="{C3EC322D-D399-413B-9E1A-C01FC006E9DE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946983" y="3812828"/>
              <a:ext cx="1306512" cy="1308100"/>
            </a:xfrm>
            <a:prstGeom prst="ellipse">
              <a:avLst/>
            </a:prstGeom>
            <a:solidFill>
              <a:srgbClr val="FFFFFF"/>
            </a:solidFill>
            <a:ln w="50800">
              <a:solidFill>
                <a:srgbClr val="004C2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defRPr/>
              </a:pPr>
              <a:r>
                <a:rPr lang="en-GB" sz="3400" b="1" kern="0" dirty="0">
                  <a:solidFill>
                    <a:srgbClr val="F79646">
                      <a:lumMod val="75000"/>
                    </a:srgbClr>
                  </a:solidFill>
                  <a:latin typeface="Trebuchet MS"/>
                </a:rPr>
                <a:t>2</a:t>
              </a:r>
            </a:p>
          </p:txBody>
        </p:sp>
        <p:grpSp>
          <p:nvGrpSpPr>
            <p:cNvPr id="12" name="Gruppieren 28">
              <a:extLst>
                <a:ext uri="{FF2B5EF4-FFF2-40B4-BE49-F238E27FC236}">
                  <a16:creationId xmlns:a16="http://schemas.microsoft.com/office/drawing/2014/main" id="{BC387035-42EB-45EA-AF3C-8B590E0DDC7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74182" y="2822228"/>
              <a:ext cx="1352550" cy="1355725"/>
              <a:chOff x="3773475" y="2971800"/>
              <a:chExt cx="1352101" cy="1355725"/>
            </a:xfrm>
          </p:grpSpPr>
          <p:sp>
            <p:nvSpPr>
              <p:cNvPr id="13" name="Oval 33">
                <a:extLst>
                  <a:ext uri="{FF2B5EF4-FFF2-40B4-BE49-F238E27FC236}">
                    <a16:creationId xmlns:a16="http://schemas.microsoft.com/office/drawing/2014/main" id="{D395DF42-5E0D-4B58-8998-078CE30A262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773475" y="2971800"/>
                <a:ext cx="1352101" cy="1355725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 w="50800">
                <a:noFill/>
                <a:round/>
                <a:headEnd/>
                <a:tailEnd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 prstMaterial="metal">
                <a:bevelT w="88900" h="88900"/>
              </a:sp3d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endParaRPr lang="en-GB" sz="1600" b="1" kern="0" dirty="0">
                  <a:solidFill>
                    <a:sysClr val="windowText" lastClr="000000"/>
                  </a:solidFill>
                  <a:latin typeface="Trebuchet MS"/>
                </a:endParaRPr>
              </a:p>
            </p:txBody>
          </p:sp>
          <p:sp>
            <p:nvSpPr>
              <p:cNvPr id="14" name="Textfeld 23">
                <a:extLst>
                  <a:ext uri="{FF2B5EF4-FFF2-40B4-BE49-F238E27FC236}">
                    <a16:creationId xmlns:a16="http://schemas.microsoft.com/office/drawing/2014/main" id="{8A370003-BC98-43BE-8222-305B74628939}"/>
                  </a:ext>
                </a:extLst>
              </p:cNvPr>
              <p:cNvSpPr txBox="1"/>
              <p:nvPr/>
            </p:nvSpPr>
            <p:spPr>
              <a:xfrm>
                <a:off x="4104894" y="3403848"/>
                <a:ext cx="678167" cy="40011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>
                  <a:defRPr/>
                </a:pPr>
                <a:r>
                  <a:rPr lang="en-US" sz="2000" b="1" kern="0" dirty="0">
                    <a:solidFill>
                      <a:prstClr val="white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Trebuchet MS"/>
                  </a:rPr>
                  <a:t>MLA</a:t>
                </a:r>
                <a:endParaRPr lang="en-US" sz="2400" b="1" kern="0" dirty="0">
                  <a:solidFill>
                    <a:prstClr val="white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Trebuchet MS"/>
                </a:endParaRPr>
              </a:p>
            </p:txBody>
          </p:sp>
        </p:grp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E723C777-F98D-4FBC-8A52-182B6A551158}"/>
              </a:ext>
            </a:extLst>
          </p:cNvPr>
          <p:cNvSpPr txBox="1"/>
          <p:nvPr/>
        </p:nvSpPr>
        <p:spPr>
          <a:xfrm>
            <a:off x="6632195" y="1310060"/>
            <a:ext cx="37762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IN" sz="2800" b="1" dirty="0">
                <a:solidFill>
                  <a:srgbClr val="004C22"/>
                </a:solidFill>
                <a:latin typeface="Cambria" pitchFamily="18" charset="0"/>
              </a:rPr>
              <a:t>Prescriptive Analytics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28F7423-A0C4-481E-8865-E976566539B6}"/>
              </a:ext>
            </a:extLst>
          </p:cNvPr>
          <p:cNvSpPr txBox="1"/>
          <p:nvPr/>
        </p:nvSpPr>
        <p:spPr>
          <a:xfrm>
            <a:off x="6151324" y="5105400"/>
            <a:ext cx="36869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IN" sz="2800" b="1" dirty="0">
                <a:solidFill>
                  <a:srgbClr val="004C22"/>
                </a:solidFill>
                <a:latin typeface="Cambria" pitchFamily="18" charset="0"/>
              </a:rPr>
              <a:t>Descriptive analytics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CD97CD8-5BAF-4E14-8C0F-0A85E346E2D0}"/>
              </a:ext>
            </a:extLst>
          </p:cNvPr>
          <p:cNvSpPr txBox="1"/>
          <p:nvPr/>
        </p:nvSpPr>
        <p:spPr>
          <a:xfrm>
            <a:off x="2065755" y="5120928"/>
            <a:ext cx="34828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IN" sz="2800" b="1" dirty="0">
                <a:solidFill>
                  <a:srgbClr val="004C22"/>
                </a:solidFill>
                <a:latin typeface="Cambria" pitchFamily="18" charset="0"/>
              </a:rPr>
              <a:t>Predictive analytics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86967C5-59A2-4E55-B50D-9C05AC4E2652}"/>
              </a:ext>
            </a:extLst>
          </p:cNvPr>
          <p:cNvSpPr txBox="1"/>
          <p:nvPr/>
        </p:nvSpPr>
        <p:spPr>
          <a:xfrm>
            <a:off x="6632195" y="1809184"/>
            <a:ext cx="37762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prstClr val="black"/>
                </a:solidFill>
                <a:latin typeface="Cambria" pitchFamily="18" charset="0"/>
              </a:rPr>
              <a:t>Enabling smart decisions 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prstClr val="black"/>
                </a:solidFill>
                <a:latin typeface="Cambria" pitchFamily="18" charset="0"/>
              </a:rPr>
              <a:t>based on data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F79646">
                    <a:lumMod val="75000"/>
                  </a:srgb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What should we do?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/>
              <a:t>Optimization and decision making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91C1E5F-1537-4EF8-8732-3711E5A5B0CF}"/>
              </a:ext>
            </a:extLst>
          </p:cNvPr>
          <p:cNvSpPr txBox="1"/>
          <p:nvPr/>
        </p:nvSpPr>
        <p:spPr>
          <a:xfrm>
            <a:off x="6151324" y="5522242"/>
            <a:ext cx="36869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prstClr val="black"/>
                </a:solidFill>
                <a:latin typeface="Cambria" pitchFamily="18" charset="0"/>
              </a:rPr>
              <a:t>Mining data to provide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prstClr val="black"/>
                </a:solidFill>
                <a:latin typeface="Cambria" pitchFamily="18" charset="0"/>
              </a:rPr>
              <a:t> business insights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F79646">
                    <a:lumMod val="75000"/>
                  </a:srgb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What has happened?</a:t>
            </a:r>
            <a:endParaRPr lang="en-IN" b="1" dirty="0">
              <a:solidFill>
                <a:srgbClr val="F79646">
                  <a:lumMod val="75000"/>
                </a:srgbClr>
              </a:solidFill>
              <a:latin typeface="Cambria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C7ADB47-A02F-4307-B743-5D7070258B74}"/>
              </a:ext>
            </a:extLst>
          </p:cNvPr>
          <p:cNvSpPr txBox="1"/>
          <p:nvPr/>
        </p:nvSpPr>
        <p:spPr>
          <a:xfrm>
            <a:off x="2207569" y="5589240"/>
            <a:ext cx="31264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rgbClr val="000000"/>
                </a:solidFill>
                <a:latin typeface="Cambria" panose="02040503050406030204" pitchFamily="18" charset="0"/>
                <a:ea typeface="Times New Roman" panose="02020603050405020304" pitchFamily="18" charset="0"/>
              </a:rPr>
              <a:t>Predicting the future based on historical patterns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F79646">
                    <a:lumMod val="75000"/>
                  </a:srgb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What could happen?</a:t>
            </a:r>
            <a:endParaRPr lang="en-IN" dirty="0">
              <a:solidFill>
                <a:srgbClr val="F79646">
                  <a:lumMod val="75000"/>
                </a:srgbClr>
              </a:solidFill>
              <a:latin typeface="Cambria" pitchFamily="18" charset="0"/>
            </a:endParaRPr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581BBB9C-FE6A-4B85-80CB-B326AC0EE8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172" y="171269"/>
            <a:ext cx="10889566" cy="707512"/>
          </a:xfrm>
        </p:spPr>
        <p:txBody>
          <a:bodyPr/>
          <a:lstStyle/>
          <a:p>
            <a:r>
              <a:rPr lang="en-US" dirty="0"/>
              <a:t>Types of machine learning tools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E85B9DE-C36D-43C9-930E-DA018CDD363A}"/>
              </a:ext>
            </a:extLst>
          </p:cNvPr>
          <p:cNvSpPr txBox="1"/>
          <p:nvPr/>
        </p:nvSpPr>
        <p:spPr>
          <a:xfrm>
            <a:off x="8333500" y="4065982"/>
            <a:ext cx="276116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2425"/>
              </a:spcBef>
            </a:pPr>
            <a:r>
              <a:rPr lang="en-US" sz="2400" b="1" spc="-5" dirty="0">
                <a:solidFill>
                  <a:srgbClr val="3A3838"/>
                </a:solidFill>
                <a:latin typeface="Arial"/>
                <a:cs typeface="Arial"/>
              </a:rPr>
              <a:t>Unsupervised Learning</a:t>
            </a:r>
            <a:endParaRPr lang="en-US" sz="2400" dirty="0">
              <a:latin typeface="Arial"/>
              <a:cs typeface="Arial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5BB6DF9-B727-487F-830C-5A87A41BB28F}"/>
              </a:ext>
            </a:extLst>
          </p:cNvPr>
          <p:cNvSpPr txBox="1"/>
          <p:nvPr/>
        </p:nvSpPr>
        <p:spPr>
          <a:xfrm>
            <a:off x="586441" y="3762454"/>
            <a:ext cx="276116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2425"/>
              </a:spcBef>
            </a:pPr>
            <a:r>
              <a:rPr lang="en-US" sz="2400" b="1" spc="-5" dirty="0">
                <a:solidFill>
                  <a:srgbClr val="3A3838"/>
                </a:solidFill>
                <a:latin typeface="Arial"/>
                <a:cs typeface="Arial"/>
              </a:rPr>
              <a:t>Supervised Learning</a:t>
            </a:r>
            <a:endParaRPr lang="en-US" sz="2400" dirty="0">
              <a:latin typeface="Arial"/>
              <a:cs typeface="Arial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A4013AE-655C-46CF-9840-066F4E8355C3}"/>
              </a:ext>
            </a:extLst>
          </p:cNvPr>
          <p:cNvSpPr txBox="1"/>
          <p:nvPr/>
        </p:nvSpPr>
        <p:spPr>
          <a:xfrm>
            <a:off x="2498348" y="1156171"/>
            <a:ext cx="276116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2425"/>
              </a:spcBef>
            </a:pPr>
            <a:r>
              <a:rPr lang="en-US" sz="2400" b="1" spc="-5" dirty="0">
                <a:solidFill>
                  <a:srgbClr val="3A3838"/>
                </a:solidFill>
                <a:latin typeface="Arial"/>
                <a:cs typeface="Arial"/>
              </a:rPr>
              <a:t>Reinforcement Learning</a:t>
            </a:r>
            <a:endParaRPr lang="en-US" sz="2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48201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18" grpId="0"/>
      <p:bldP spid="19" grpId="0"/>
      <p:bldP spid="20" grpId="0"/>
      <p:bldP spid="24" grpId="0"/>
      <p:bldP spid="25" grpId="0"/>
      <p:bldP spid="2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9D2F6-5975-4F1F-81DC-3CC816B4E3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791" y="2721488"/>
            <a:ext cx="3378895" cy="707512"/>
          </a:xfrm>
        </p:spPr>
        <p:txBody>
          <a:bodyPr/>
          <a:lstStyle/>
          <a:p>
            <a:r>
              <a:rPr lang="en-US" dirty="0"/>
              <a:t>Textbook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BA81833-79A5-4295-BC21-C68942E44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5525E-992E-43FD-8139-31ACE6DB76DF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4EC4FE-BBFB-43A2-9DC6-D0173B4A76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8204" y="375139"/>
            <a:ext cx="4627796" cy="5963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694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DFAA82B-A01A-4411-B47F-A77AB3D09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845F5A-061D-4825-9AE9-D7794091C6CF}" type="slidenum">
              <a:rPr kumimoji="0" lang="en-US" sz="16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sz="16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48F70FF4-2FA1-4938-BE2B-495268FAD5FA}"/>
              </a:ext>
            </a:extLst>
          </p:cNvPr>
          <p:cNvSpPr txBox="1">
            <a:spLocks/>
          </p:cNvSpPr>
          <p:nvPr/>
        </p:nvSpPr>
        <p:spPr>
          <a:xfrm>
            <a:off x="243941" y="0"/>
            <a:ext cx="639254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dirty="0">
                <a:solidFill>
                  <a:srgbClr val="C00000"/>
                </a:solidFill>
                <a:latin typeface="Berlin Sans FB Demi" panose="020E0802020502020306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4000" spc="-65"/>
              <a:t>Types</a:t>
            </a:r>
            <a:r>
              <a:rPr lang="en-US" sz="4000" spc="-25"/>
              <a:t> </a:t>
            </a:r>
            <a:r>
              <a:rPr lang="en-US" sz="4000" spc="-5"/>
              <a:t>of</a:t>
            </a:r>
            <a:r>
              <a:rPr lang="en-US" sz="4000"/>
              <a:t> </a:t>
            </a:r>
            <a:r>
              <a:rPr lang="en-US" sz="4000" spc="-5"/>
              <a:t>machine learning</a:t>
            </a:r>
            <a:endParaRPr lang="en-US" sz="400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7101988A-0EE3-4C7B-9950-B798A5FBE520}"/>
              </a:ext>
            </a:extLst>
          </p:cNvPr>
          <p:cNvGraphicFramePr>
            <a:graphicFrameLocks noGrp="1"/>
          </p:cNvGraphicFramePr>
          <p:nvPr/>
        </p:nvGraphicFramePr>
        <p:xfrm>
          <a:off x="393369" y="780415"/>
          <a:ext cx="11148057" cy="54754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773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419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419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867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10426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AF50"/>
                      </a:solidFill>
                      <a:prstDash val="solid"/>
                    </a:lnR>
                    <a:lnB w="12700">
                      <a:solidFill>
                        <a:srgbClr val="00AF5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71219" marR="671830" indent="-193675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sz="2600" b="1" dirty="0">
                          <a:solidFill>
                            <a:srgbClr val="404040"/>
                          </a:solidFill>
                          <a:latin typeface="Arial"/>
                          <a:cs typeface="Arial"/>
                        </a:rPr>
                        <a:t>S</a:t>
                      </a:r>
                      <a:r>
                        <a:rPr sz="2600" b="1" spc="5" dirty="0">
                          <a:solidFill>
                            <a:srgbClr val="404040"/>
                          </a:solidFill>
                          <a:latin typeface="Arial"/>
                          <a:cs typeface="Arial"/>
                        </a:rPr>
                        <a:t>u</a:t>
                      </a:r>
                      <a:r>
                        <a:rPr sz="2600" b="1" dirty="0">
                          <a:solidFill>
                            <a:srgbClr val="404040"/>
                          </a:solidFill>
                          <a:latin typeface="Arial"/>
                          <a:cs typeface="Arial"/>
                        </a:rPr>
                        <a:t>p</a:t>
                      </a:r>
                      <a:r>
                        <a:rPr sz="2600" b="1" spc="5" dirty="0">
                          <a:solidFill>
                            <a:srgbClr val="404040"/>
                          </a:solidFill>
                          <a:latin typeface="Arial"/>
                          <a:cs typeface="Arial"/>
                        </a:rPr>
                        <a:t>e</a:t>
                      </a:r>
                      <a:r>
                        <a:rPr sz="2600" b="1" dirty="0">
                          <a:solidFill>
                            <a:srgbClr val="404040"/>
                          </a:solidFill>
                          <a:latin typeface="Arial"/>
                          <a:cs typeface="Arial"/>
                        </a:rPr>
                        <a:t>rvised  Learning</a:t>
                      </a:r>
                      <a:endParaRPr sz="2600">
                        <a:latin typeface="Arial"/>
                        <a:cs typeface="Arial"/>
                      </a:endParaRPr>
                    </a:p>
                  </a:txBody>
                  <a:tcPr marL="0" marR="0" marT="147320" marB="0">
                    <a:lnL w="12700">
                      <a:solidFill>
                        <a:srgbClr val="00AF50"/>
                      </a:solidFill>
                      <a:prstDash val="solid"/>
                    </a:lnL>
                    <a:lnR w="12700">
                      <a:solidFill>
                        <a:srgbClr val="00AF50"/>
                      </a:solidFill>
                      <a:prstDash val="solid"/>
                    </a:lnR>
                    <a:lnT w="12700">
                      <a:solidFill>
                        <a:srgbClr val="00AF50"/>
                      </a:solidFill>
                      <a:prstDash val="solid"/>
                    </a:lnT>
                    <a:lnB w="12700">
                      <a:solidFill>
                        <a:srgbClr val="00AF5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71219" marR="467359" indent="-394970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sz="2600" b="1" dirty="0">
                          <a:solidFill>
                            <a:srgbClr val="404040"/>
                          </a:solidFill>
                          <a:latin typeface="Arial"/>
                          <a:cs typeface="Arial"/>
                        </a:rPr>
                        <a:t>U</a:t>
                      </a:r>
                      <a:r>
                        <a:rPr sz="2600" b="1" spc="5" dirty="0">
                          <a:solidFill>
                            <a:srgbClr val="404040"/>
                          </a:solidFill>
                          <a:latin typeface="Arial"/>
                          <a:cs typeface="Arial"/>
                        </a:rPr>
                        <a:t>n</a:t>
                      </a:r>
                      <a:r>
                        <a:rPr sz="2600" b="1" dirty="0">
                          <a:solidFill>
                            <a:srgbClr val="404040"/>
                          </a:solidFill>
                          <a:latin typeface="Arial"/>
                          <a:cs typeface="Arial"/>
                        </a:rPr>
                        <a:t>s</a:t>
                      </a:r>
                      <a:r>
                        <a:rPr sz="2600" b="1" spc="5" dirty="0">
                          <a:solidFill>
                            <a:srgbClr val="404040"/>
                          </a:solidFill>
                          <a:latin typeface="Arial"/>
                          <a:cs typeface="Arial"/>
                        </a:rPr>
                        <a:t>u</a:t>
                      </a:r>
                      <a:r>
                        <a:rPr sz="2600" b="1" dirty="0">
                          <a:solidFill>
                            <a:srgbClr val="404040"/>
                          </a:solidFill>
                          <a:latin typeface="Arial"/>
                          <a:cs typeface="Arial"/>
                        </a:rPr>
                        <a:t>p</a:t>
                      </a:r>
                      <a:r>
                        <a:rPr sz="2600" b="1" spc="5" dirty="0">
                          <a:solidFill>
                            <a:srgbClr val="404040"/>
                          </a:solidFill>
                          <a:latin typeface="Arial"/>
                          <a:cs typeface="Arial"/>
                        </a:rPr>
                        <a:t>e</a:t>
                      </a:r>
                      <a:r>
                        <a:rPr sz="2600" b="1" dirty="0">
                          <a:solidFill>
                            <a:srgbClr val="404040"/>
                          </a:solidFill>
                          <a:latin typeface="Arial"/>
                          <a:cs typeface="Arial"/>
                        </a:rPr>
                        <a:t>rvised  Learning</a:t>
                      </a:r>
                      <a:endParaRPr sz="2600">
                        <a:latin typeface="Arial"/>
                        <a:cs typeface="Arial"/>
                      </a:endParaRPr>
                    </a:p>
                  </a:txBody>
                  <a:tcPr marL="0" marR="0" marT="147320" marB="0">
                    <a:lnL w="12700">
                      <a:solidFill>
                        <a:srgbClr val="00AF50"/>
                      </a:solidFill>
                      <a:prstDash val="solid"/>
                    </a:lnL>
                    <a:lnR w="12700">
                      <a:solidFill>
                        <a:srgbClr val="00AF50"/>
                      </a:solidFill>
                      <a:prstDash val="solid"/>
                    </a:lnR>
                    <a:lnT w="12700">
                      <a:solidFill>
                        <a:srgbClr val="00AF50"/>
                      </a:solidFill>
                      <a:prstDash val="solid"/>
                    </a:lnT>
                    <a:lnB w="12700">
                      <a:solidFill>
                        <a:srgbClr val="00AF5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43915" marR="376555" indent="-459105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sz="2600" b="1" dirty="0">
                          <a:solidFill>
                            <a:srgbClr val="404040"/>
                          </a:solidFill>
                          <a:latin typeface="Arial"/>
                          <a:cs typeface="Arial"/>
                        </a:rPr>
                        <a:t>R</a:t>
                      </a:r>
                      <a:r>
                        <a:rPr sz="2600" b="1" spc="5" dirty="0">
                          <a:solidFill>
                            <a:srgbClr val="404040"/>
                          </a:solidFill>
                          <a:latin typeface="Arial"/>
                          <a:cs typeface="Arial"/>
                        </a:rPr>
                        <a:t>e</a:t>
                      </a:r>
                      <a:r>
                        <a:rPr sz="2600" b="1" dirty="0">
                          <a:solidFill>
                            <a:srgbClr val="404040"/>
                          </a:solidFill>
                          <a:latin typeface="Arial"/>
                          <a:cs typeface="Arial"/>
                        </a:rPr>
                        <a:t>inforcem</a:t>
                      </a:r>
                      <a:r>
                        <a:rPr sz="2600" b="1" spc="5" dirty="0">
                          <a:solidFill>
                            <a:srgbClr val="404040"/>
                          </a:solidFill>
                          <a:latin typeface="Arial"/>
                          <a:cs typeface="Arial"/>
                        </a:rPr>
                        <a:t>e</a:t>
                      </a:r>
                      <a:r>
                        <a:rPr sz="2600" b="1" dirty="0">
                          <a:solidFill>
                            <a:srgbClr val="404040"/>
                          </a:solidFill>
                          <a:latin typeface="Arial"/>
                          <a:cs typeface="Arial"/>
                        </a:rPr>
                        <a:t>nt  Learning</a:t>
                      </a:r>
                      <a:endParaRPr sz="2600">
                        <a:latin typeface="Arial"/>
                        <a:cs typeface="Arial"/>
                      </a:endParaRPr>
                    </a:p>
                  </a:txBody>
                  <a:tcPr marL="0" marR="0" marT="147320" marB="0">
                    <a:lnL w="12700">
                      <a:solidFill>
                        <a:srgbClr val="00AF50"/>
                      </a:solidFill>
                      <a:prstDash val="solid"/>
                    </a:lnL>
                    <a:lnR w="12700">
                      <a:solidFill>
                        <a:srgbClr val="00AF50"/>
                      </a:solidFill>
                      <a:prstDash val="solid"/>
                    </a:lnR>
                    <a:lnT w="12700">
                      <a:solidFill>
                        <a:srgbClr val="00AF50"/>
                      </a:solidFill>
                      <a:prstDash val="solid"/>
                    </a:lnT>
                    <a:lnB w="12700">
                      <a:solidFill>
                        <a:srgbClr val="00AF5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042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24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400" b="1" spc="-5" dirty="0">
                          <a:solidFill>
                            <a:srgbClr val="404040"/>
                          </a:solidFill>
                          <a:latin typeface="Arial"/>
                          <a:cs typeface="Arial"/>
                        </a:rPr>
                        <a:t>Goal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12700">
                      <a:solidFill>
                        <a:srgbClr val="00AF50"/>
                      </a:solidFill>
                      <a:prstDash val="solid"/>
                    </a:lnL>
                    <a:lnR w="12700">
                      <a:solidFill>
                        <a:srgbClr val="00AF50"/>
                      </a:solidFill>
                      <a:prstDash val="solid"/>
                    </a:lnR>
                    <a:lnT w="12700">
                      <a:solidFill>
                        <a:srgbClr val="00AF50"/>
                      </a:solidFill>
                      <a:prstDash val="solid"/>
                    </a:lnT>
                    <a:lnB w="12700">
                      <a:solidFill>
                        <a:srgbClr val="00AF5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50"/>
                        </a:spcBef>
                      </a:pPr>
                      <a:r>
                        <a:rPr sz="2400" b="1" spc="-5" dirty="0">
                          <a:solidFill>
                            <a:srgbClr val="00AF4F"/>
                          </a:solidFill>
                          <a:latin typeface="Arial"/>
                          <a:cs typeface="Arial"/>
                        </a:rPr>
                        <a:t>Predict</a:t>
                      </a:r>
                      <a:endParaRPr sz="2400">
                        <a:latin typeface="Arial"/>
                        <a:cs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2000" dirty="0">
                          <a:solidFill>
                            <a:srgbClr val="404040"/>
                          </a:solidFill>
                          <a:latin typeface="Arial MT"/>
                          <a:cs typeface="Arial MT"/>
                        </a:rPr>
                        <a:t>…from</a:t>
                      </a:r>
                      <a:r>
                        <a:rPr sz="2000" spc="-65" dirty="0">
                          <a:solidFill>
                            <a:srgbClr val="404040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2000" dirty="0">
                          <a:solidFill>
                            <a:srgbClr val="404040"/>
                          </a:solidFill>
                          <a:latin typeface="Arial MT"/>
                          <a:cs typeface="Arial MT"/>
                        </a:rPr>
                        <a:t>examples</a:t>
                      </a:r>
                      <a:endParaRPr sz="2000">
                        <a:latin typeface="Arial MT"/>
                        <a:cs typeface="Arial MT"/>
                      </a:endParaRPr>
                    </a:p>
                  </a:txBody>
                  <a:tcPr marL="0" marR="0" marT="209550" marB="0">
                    <a:lnL w="12700">
                      <a:solidFill>
                        <a:srgbClr val="00AF50"/>
                      </a:solidFill>
                      <a:prstDash val="solid"/>
                    </a:lnL>
                    <a:lnR w="12700">
                      <a:solidFill>
                        <a:srgbClr val="00AF50"/>
                      </a:solidFill>
                      <a:prstDash val="solid"/>
                    </a:lnR>
                    <a:lnT w="12700">
                      <a:solidFill>
                        <a:srgbClr val="00AF50"/>
                      </a:solidFill>
                      <a:prstDash val="solid"/>
                    </a:lnT>
                    <a:lnB w="12700">
                      <a:solidFill>
                        <a:srgbClr val="00AF5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650"/>
                        </a:spcBef>
                      </a:pPr>
                      <a:r>
                        <a:rPr sz="2400" b="1" spc="-5" dirty="0">
                          <a:solidFill>
                            <a:srgbClr val="00AF4F"/>
                          </a:solidFill>
                          <a:latin typeface="Arial"/>
                          <a:cs typeface="Arial"/>
                        </a:rPr>
                        <a:t>Describe</a:t>
                      </a:r>
                      <a:endParaRPr sz="2400">
                        <a:latin typeface="Arial"/>
                        <a:cs typeface="Arial"/>
                      </a:endParaRPr>
                    </a:p>
                    <a:p>
                      <a:pPr marL="2540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2000" spc="-5" dirty="0">
                          <a:solidFill>
                            <a:srgbClr val="404040"/>
                          </a:solidFill>
                          <a:latin typeface="Arial MT"/>
                          <a:cs typeface="Arial MT"/>
                        </a:rPr>
                        <a:t>...structure</a:t>
                      </a:r>
                      <a:r>
                        <a:rPr sz="2000" spc="-60" dirty="0">
                          <a:solidFill>
                            <a:srgbClr val="404040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2000" dirty="0">
                          <a:solidFill>
                            <a:srgbClr val="404040"/>
                          </a:solidFill>
                          <a:latin typeface="Arial MT"/>
                          <a:cs typeface="Arial MT"/>
                        </a:rPr>
                        <a:t>in</a:t>
                      </a:r>
                      <a:r>
                        <a:rPr sz="2000" spc="-10" dirty="0">
                          <a:solidFill>
                            <a:srgbClr val="404040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2000" dirty="0">
                          <a:solidFill>
                            <a:srgbClr val="404040"/>
                          </a:solidFill>
                          <a:latin typeface="Arial MT"/>
                          <a:cs typeface="Arial MT"/>
                        </a:rPr>
                        <a:t>data</a:t>
                      </a:r>
                      <a:endParaRPr sz="2000">
                        <a:latin typeface="Arial MT"/>
                        <a:cs typeface="Arial MT"/>
                      </a:endParaRPr>
                    </a:p>
                  </a:txBody>
                  <a:tcPr marL="0" marR="0" marT="209550" marB="0">
                    <a:lnL w="12700">
                      <a:solidFill>
                        <a:srgbClr val="00AF50"/>
                      </a:solidFill>
                      <a:prstDash val="solid"/>
                    </a:lnL>
                    <a:lnR w="12700">
                      <a:solidFill>
                        <a:srgbClr val="00AF50"/>
                      </a:solidFill>
                      <a:prstDash val="solid"/>
                    </a:lnR>
                    <a:lnT w="12700">
                      <a:solidFill>
                        <a:srgbClr val="00AF50"/>
                      </a:solidFill>
                      <a:prstDash val="solid"/>
                    </a:lnT>
                    <a:lnB w="12700">
                      <a:solidFill>
                        <a:srgbClr val="00AF5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50"/>
                        </a:spcBef>
                      </a:pPr>
                      <a:r>
                        <a:rPr sz="2400" b="1" spc="-5" dirty="0">
                          <a:solidFill>
                            <a:srgbClr val="00AF4F"/>
                          </a:solidFill>
                          <a:latin typeface="Arial"/>
                          <a:cs typeface="Arial"/>
                        </a:rPr>
                        <a:t>Strategize</a:t>
                      </a:r>
                      <a:endParaRPr sz="2400">
                        <a:latin typeface="Arial"/>
                        <a:cs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2000" dirty="0">
                          <a:solidFill>
                            <a:srgbClr val="404040"/>
                          </a:solidFill>
                          <a:latin typeface="Arial MT"/>
                          <a:cs typeface="Arial MT"/>
                        </a:rPr>
                        <a:t>learn</a:t>
                      </a:r>
                      <a:r>
                        <a:rPr sz="2000" spc="-30" dirty="0">
                          <a:solidFill>
                            <a:srgbClr val="404040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2000" dirty="0">
                          <a:solidFill>
                            <a:srgbClr val="404040"/>
                          </a:solidFill>
                          <a:latin typeface="Arial MT"/>
                          <a:cs typeface="Arial MT"/>
                        </a:rPr>
                        <a:t>by</a:t>
                      </a:r>
                      <a:r>
                        <a:rPr sz="2000" spc="-20" dirty="0">
                          <a:solidFill>
                            <a:srgbClr val="404040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2000" dirty="0">
                          <a:solidFill>
                            <a:srgbClr val="404040"/>
                          </a:solidFill>
                          <a:latin typeface="Arial MT"/>
                          <a:cs typeface="Arial MT"/>
                        </a:rPr>
                        <a:t>trial</a:t>
                      </a:r>
                      <a:r>
                        <a:rPr sz="2000" spc="-35" dirty="0">
                          <a:solidFill>
                            <a:srgbClr val="404040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2000" dirty="0">
                          <a:solidFill>
                            <a:srgbClr val="404040"/>
                          </a:solidFill>
                          <a:latin typeface="Arial MT"/>
                          <a:cs typeface="Arial MT"/>
                        </a:rPr>
                        <a:t>and</a:t>
                      </a:r>
                      <a:r>
                        <a:rPr sz="2000" spc="-25" dirty="0">
                          <a:solidFill>
                            <a:srgbClr val="404040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2000" dirty="0">
                          <a:solidFill>
                            <a:srgbClr val="404040"/>
                          </a:solidFill>
                          <a:latin typeface="Arial MT"/>
                          <a:cs typeface="Arial MT"/>
                        </a:rPr>
                        <a:t>error</a:t>
                      </a:r>
                      <a:endParaRPr sz="2000">
                        <a:latin typeface="Arial MT"/>
                        <a:cs typeface="Arial MT"/>
                      </a:endParaRPr>
                    </a:p>
                  </a:txBody>
                  <a:tcPr marL="0" marR="0" marT="209550" marB="0">
                    <a:lnL w="12700">
                      <a:solidFill>
                        <a:srgbClr val="00AF50"/>
                      </a:solidFill>
                      <a:prstDash val="solid"/>
                    </a:lnL>
                    <a:lnR w="12700">
                      <a:solidFill>
                        <a:srgbClr val="00AF50"/>
                      </a:solidFill>
                      <a:prstDash val="solid"/>
                    </a:lnR>
                    <a:lnT w="12700">
                      <a:solidFill>
                        <a:srgbClr val="00AF50"/>
                      </a:solidFill>
                      <a:prstDash val="solid"/>
                    </a:lnT>
                    <a:lnB w="12700">
                      <a:solidFill>
                        <a:srgbClr val="00AF5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4917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29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400" b="1" spc="-5" dirty="0">
                          <a:solidFill>
                            <a:srgbClr val="404040"/>
                          </a:solidFill>
                          <a:latin typeface="Arial"/>
                          <a:cs typeface="Arial"/>
                        </a:rPr>
                        <a:t>Data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3810" marB="0">
                    <a:lnL w="12700">
                      <a:solidFill>
                        <a:srgbClr val="00AF50"/>
                      </a:solidFill>
                      <a:prstDash val="solid"/>
                    </a:lnL>
                    <a:lnR w="12700">
                      <a:solidFill>
                        <a:srgbClr val="00AF50"/>
                      </a:solidFill>
                      <a:prstDash val="solid"/>
                    </a:lnR>
                    <a:lnT w="12700">
                      <a:solidFill>
                        <a:srgbClr val="00AF50"/>
                      </a:solidFill>
                      <a:prstDash val="solid"/>
                    </a:lnT>
                    <a:lnB w="12700">
                      <a:solidFill>
                        <a:srgbClr val="00AF5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2950">
                        <a:latin typeface="Times New Roman"/>
                        <a:cs typeface="Times New Roman"/>
                      </a:endParaRPr>
                    </a:p>
                    <a:p>
                      <a:pPr marR="76200" algn="ctr">
                        <a:lnSpc>
                          <a:spcPct val="100000"/>
                        </a:lnSpc>
                      </a:pPr>
                      <a:r>
                        <a:rPr sz="2400" spc="10" dirty="0">
                          <a:solidFill>
                            <a:srgbClr val="404040"/>
                          </a:solidFill>
                          <a:latin typeface="Cambria Math"/>
                          <a:cs typeface="Cambria Math"/>
                        </a:rPr>
                        <a:t>(</a:t>
                      </a:r>
                      <a:r>
                        <a:rPr sz="2400" spc="65" dirty="0">
                          <a:solidFill>
                            <a:srgbClr val="404040"/>
                          </a:solidFill>
                          <a:latin typeface="Cambria Math"/>
                          <a:cs typeface="Cambria Math"/>
                        </a:rPr>
                        <a:t>𝑥</a:t>
                      </a:r>
                      <a:r>
                        <a:rPr sz="2400" dirty="0">
                          <a:solidFill>
                            <a:srgbClr val="404040"/>
                          </a:solidFill>
                          <a:latin typeface="Cambria Math"/>
                          <a:cs typeface="Cambria Math"/>
                        </a:rPr>
                        <a:t>,</a:t>
                      </a:r>
                      <a:r>
                        <a:rPr sz="2400" spc="-135" dirty="0">
                          <a:solidFill>
                            <a:srgbClr val="404040"/>
                          </a:solidFill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2400" spc="35" dirty="0">
                          <a:solidFill>
                            <a:srgbClr val="404040"/>
                          </a:solidFill>
                          <a:latin typeface="Cambria Math"/>
                          <a:cs typeface="Cambria Math"/>
                        </a:rPr>
                        <a:t>𝑦</a:t>
                      </a:r>
                      <a:r>
                        <a:rPr sz="2400" dirty="0">
                          <a:solidFill>
                            <a:srgbClr val="404040"/>
                          </a:solidFill>
                          <a:latin typeface="Cambria Math"/>
                          <a:cs typeface="Cambria Math"/>
                        </a:rPr>
                        <a:t>)</a:t>
                      </a:r>
                      <a:endParaRPr sz="2400">
                        <a:latin typeface="Cambria Math"/>
                        <a:cs typeface="Cambria Math"/>
                      </a:endParaRPr>
                    </a:p>
                  </a:txBody>
                  <a:tcPr marL="0" marR="0" marT="3810" marB="0">
                    <a:lnL w="12700">
                      <a:solidFill>
                        <a:srgbClr val="00AF50"/>
                      </a:solidFill>
                      <a:prstDash val="solid"/>
                    </a:lnL>
                    <a:lnR w="12700">
                      <a:solidFill>
                        <a:srgbClr val="00AF50"/>
                      </a:solidFill>
                      <a:prstDash val="solid"/>
                    </a:lnR>
                    <a:lnT w="12700">
                      <a:solidFill>
                        <a:srgbClr val="00AF50"/>
                      </a:solidFill>
                      <a:prstDash val="solid"/>
                    </a:lnT>
                    <a:lnB w="12700">
                      <a:solidFill>
                        <a:srgbClr val="00AF5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2950">
                        <a:latin typeface="Times New Roman"/>
                        <a:cs typeface="Times New Roman"/>
                      </a:endParaRPr>
                    </a:p>
                    <a:p>
                      <a:pPr marR="83820" algn="ctr">
                        <a:lnSpc>
                          <a:spcPct val="100000"/>
                        </a:lnSpc>
                      </a:pPr>
                      <a:r>
                        <a:rPr sz="2400" dirty="0">
                          <a:solidFill>
                            <a:srgbClr val="404040"/>
                          </a:solidFill>
                          <a:latin typeface="Cambria Math"/>
                          <a:cs typeface="Cambria Math"/>
                        </a:rPr>
                        <a:t>𝑥</a:t>
                      </a:r>
                      <a:endParaRPr sz="2400">
                        <a:latin typeface="Cambria Math"/>
                        <a:cs typeface="Cambria Math"/>
                      </a:endParaRPr>
                    </a:p>
                  </a:txBody>
                  <a:tcPr marL="0" marR="0" marT="3810" marB="0">
                    <a:lnL w="12700">
                      <a:solidFill>
                        <a:srgbClr val="00AF50"/>
                      </a:solidFill>
                      <a:prstDash val="solid"/>
                    </a:lnL>
                    <a:lnR w="12700">
                      <a:solidFill>
                        <a:srgbClr val="00AF50"/>
                      </a:solidFill>
                      <a:prstDash val="solid"/>
                    </a:lnR>
                    <a:lnT w="12700">
                      <a:solidFill>
                        <a:srgbClr val="00AF50"/>
                      </a:solidFill>
                      <a:prstDash val="solid"/>
                    </a:lnT>
                    <a:lnB w="12700">
                      <a:solidFill>
                        <a:srgbClr val="00AF5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2950">
                        <a:latin typeface="Times New Roman"/>
                        <a:cs typeface="Times New Roman"/>
                      </a:endParaRPr>
                    </a:p>
                    <a:p>
                      <a:pPr marL="348615">
                        <a:lnSpc>
                          <a:spcPct val="100000"/>
                        </a:lnSpc>
                      </a:pPr>
                      <a:r>
                        <a:rPr sz="2400" spc="-5" dirty="0">
                          <a:solidFill>
                            <a:srgbClr val="404040"/>
                          </a:solidFill>
                          <a:latin typeface="Arial MT"/>
                          <a:cs typeface="Arial MT"/>
                        </a:rPr>
                        <a:t>delayed feedback</a:t>
                      </a:r>
                      <a:endParaRPr sz="2400">
                        <a:latin typeface="Arial MT"/>
                        <a:cs typeface="Arial MT"/>
                      </a:endParaRPr>
                    </a:p>
                  </a:txBody>
                  <a:tcPr marL="0" marR="0" marT="3810" marB="0">
                    <a:lnL w="12700">
                      <a:solidFill>
                        <a:srgbClr val="00AF50"/>
                      </a:solidFill>
                      <a:prstDash val="solid"/>
                    </a:lnL>
                    <a:lnR w="12700">
                      <a:solidFill>
                        <a:srgbClr val="00AF50"/>
                      </a:solidFill>
                      <a:prstDash val="solid"/>
                    </a:lnR>
                    <a:lnT w="12700">
                      <a:solidFill>
                        <a:srgbClr val="00AF50"/>
                      </a:solidFill>
                      <a:prstDash val="solid"/>
                    </a:lnT>
                    <a:lnB w="12700">
                      <a:solidFill>
                        <a:srgbClr val="00AF5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1778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  <a:p>
                      <a:pPr marL="1270" algn="ctr">
                        <a:lnSpc>
                          <a:spcPct val="100000"/>
                        </a:lnSpc>
                      </a:pPr>
                      <a:r>
                        <a:rPr sz="2400" b="1" spc="-45" dirty="0">
                          <a:solidFill>
                            <a:srgbClr val="404040"/>
                          </a:solidFill>
                          <a:latin typeface="Arial"/>
                          <a:cs typeface="Arial"/>
                        </a:rPr>
                        <a:t>Types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AF50"/>
                      </a:solidFill>
                      <a:prstDash val="solid"/>
                    </a:lnL>
                    <a:lnR w="12700">
                      <a:solidFill>
                        <a:srgbClr val="00AF50"/>
                      </a:solidFill>
                      <a:prstDash val="solid"/>
                    </a:lnR>
                    <a:lnT w="12700">
                      <a:solidFill>
                        <a:srgbClr val="00AF50"/>
                      </a:solidFill>
                      <a:prstDash val="solid"/>
                    </a:lnT>
                    <a:lnB w="12700">
                      <a:solidFill>
                        <a:srgbClr val="00AF5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  <a:p>
                      <a:pPr marL="434340" indent="-343535">
                        <a:lnSpc>
                          <a:spcPct val="100000"/>
                        </a:lnSpc>
                        <a:spcBef>
                          <a:spcPts val="1905"/>
                        </a:spcBef>
                        <a:buClr>
                          <a:srgbClr val="00AF50"/>
                        </a:buClr>
                        <a:buChar char="•"/>
                        <a:tabLst>
                          <a:tab pos="434340" algn="l"/>
                          <a:tab pos="434975" algn="l"/>
                        </a:tabLst>
                      </a:pPr>
                      <a:r>
                        <a:rPr sz="2400" spc="-5" dirty="0">
                          <a:solidFill>
                            <a:srgbClr val="404040"/>
                          </a:solidFill>
                          <a:latin typeface="Arial MT"/>
                          <a:cs typeface="Arial MT"/>
                        </a:rPr>
                        <a:t>Classification</a:t>
                      </a:r>
                      <a:endParaRPr sz="2400">
                        <a:latin typeface="Arial MT"/>
                        <a:cs typeface="Arial MT"/>
                      </a:endParaRPr>
                    </a:p>
                    <a:p>
                      <a:pPr marL="434340" indent="-343535">
                        <a:lnSpc>
                          <a:spcPct val="100000"/>
                        </a:lnSpc>
                        <a:spcBef>
                          <a:spcPts val="5"/>
                        </a:spcBef>
                        <a:buClr>
                          <a:srgbClr val="00AF50"/>
                        </a:buClr>
                        <a:buChar char="•"/>
                        <a:tabLst>
                          <a:tab pos="434340" algn="l"/>
                          <a:tab pos="434975" algn="l"/>
                        </a:tabLst>
                      </a:pPr>
                      <a:r>
                        <a:rPr sz="2400" spc="-5" dirty="0">
                          <a:solidFill>
                            <a:srgbClr val="404040"/>
                          </a:solidFill>
                          <a:latin typeface="Arial MT"/>
                          <a:cs typeface="Arial MT"/>
                        </a:rPr>
                        <a:t>Regression</a:t>
                      </a:r>
                      <a:endParaRPr sz="2400">
                        <a:latin typeface="Arial MT"/>
                        <a:cs typeface="Arial MT"/>
                      </a:endParaRPr>
                    </a:p>
                  </a:txBody>
                  <a:tcPr marL="0" marR="0" marT="0" marB="0">
                    <a:lnL w="12700">
                      <a:solidFill>
                        <a:srgbClr val="00AF50"/>
                      </a:solidFill>
                      <a:prstDash val="solid"/>
                    </a:lnL>
                    <a:lnR w="12700">
                      <a:solidFill>
                        <a:srgbClr val="00AF50"/>
                      </a:solidFill>
                      <a:prstDash val="solid"/>
                    </a:lnR>
                    <a:lnT w="12700">
                      <a:solidFill>
                        <a:srgbClr val="00AF50"/>
                      </a:solidFill>
                      <a:prstDash val="solid"/>
                    </a:lnT>
                    <a:lnB w="12700">
                      <a:solidFill>
                        <a:srgbClr val="00AF5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34975" indent="-342900">
                        <a:lnSpc>
                          <a:spcPct val="100000"/>
                        </a:lnSpc>
                        <a:spcBef>
                          <a:spcPts val="690"/>
                        </a:spcBef>
                        <a:buClr>
                          <a:srgbClr val="00AF50"/>
                        </a:buClr>
                        <a:buChar char="•"/>
                        <a:tabLst>
                          <a:tab pos="434340" algn="l"/>
                          <a:tab pos="434975" algn="l"/>
                        </a:tabLst>
                      </a:pPr>
                      <a:r>
                        <a:rPr sz="2400" spc="-5" dirty="0">
                          <a:solidFill>
                            <a:srgbClr val="404040"/>
                          </a:solidFill>
                          <a:latin typeface="Arial MT"/>
                          <a:cs typeface="Arial MT"/>
                        </a:rPr>
                        <a:t>Density estimation</a:t>
                      </a:r>
                      <a:endParaRPr sz="2400">
                        <a:latin typeface="Arial MT"/>
                        <a:cs typeface="Arial MT"/>
                      </a:endParaRPr>
                    </a:p>
                    <a:p>
                      <a:pPr marL="434975" indent="-342900">
                        <a:lnSpc>
                          <a:spcPct val="100000"/>
                        </a:lnSpc>
                        <a:buClr>
                          <a:srgbClr val="00AF50"/>
                        </a:buClr>
                        <a:buChar char="•"/>
                        <a:tabLst>
                          <a:tab pos="434340" algn="l"/>
                          <a:tab pos="434975" algn="l"/>
                        </a:tabLst>
                      </a:pPr>
                      <a:r>
                        <a:rPr sz="2400" spc="-5" dirty="0">
                          <a:solidFill>
                            <a:srgbClr val="404040"/>
                          </a:solidFill>
                          <a:latin typeface="Arial MT"/>
                          <a:cs typeface="Arial MT"/>
                        </a:rPr>
                        <a:t>Clustering</a:t>
                      </a:r>
                      <a:endParaRPr sz="2400">
                        <a:latin typeface="Arial MT"/>
                        <a:cs typeface="Arial MT"/>
                      </a:endParaRPr>
                    </a:p>
                    <a:p>
                      <a:pPr marL="434975" marR="719455" indent="-342900">
                        <a:lnSpc>
                          <a:spcPct val="100000"/>
                        </a:lnSpc>
                        <a:spcBef>
                          <a:spcPts val="5"/>
                        </a:spcBef>
                        <a:buClr>
                          <a:srgbClr val="00AF50"/>
                        </a:buClr>
                        <a:buChar char="•"/>
                        <a:tabLst>
                          <a:tab pos="434340" algn="l"/>
                          <a:tab pos="434975" algn="l"/>
                        </a:tabLst>
                      </a:pPr>
                      <a:r>
                        <a:rPr sz="2400" dirty="0">
                          <a:solidFill>
                            <a:srgbClr val="404040"/>
                          </a:solidFill>
                          <a:latin typeface="Arial MT"/>
                          <a:cs typeface="Arial MT"/>
                        </a:rPr>
                        <a:t>D</a:t>
                      </a:r>
                      <a:r>
                        <a:rPr sz="2400" spc="-10" dirty="0">
                          <a:solidFill>
                            <a:srgbClr val="404040"/>
                          </a:solidFill>
                          <a:latin typeface="Arial MT"/>
                          <a:cs typeface="Arial MT"/>
                        </a:rPr>
                        <a:t>i</a:t>
                      </a:r>
                      <a:r>
                        <a:rPr sz="2400" dirty="0">
                          <a:solidFill>
                            <a:srgbClr val="404040"/>
                          </a:solidFill>
                          <a:latin typeface="Arial MT"/>
                          <a:cs typeface="Arial MT"/>
                        </a:rPr>
                        <a:t>mensio</a:t>
                      </a:r>
                      <a:r>
                        <a:rPr sz="2400" spc="-10" dirty="0">
                          <a:solidFill>
                            <a:srgbClr val="404040"/>
                          </a:solidFill>
                          <a:latin typeface="Arial MT"/>
                          <a:cs typeface="Arial MT"/>
                        </a:rPr>
                        <a:t>n</a:t>
                      </a:r>
                      <a:r>
                        <a:rPr sz="2400" dirty="0">
                          <a:solidFill>
                            <a:srgbClr val="404040"/>
                          </a:solidFill>
                          <a:latin typeface="Arial MT"/>
                          <a:cs typeface="Arial MT"/>
                        </a:rPr>
                        <a:t>ality  </a:t>
                      </a:r>
                      <a:r>
                        <a:rPr sz="2400" spc="-5" dirty="0">
                          <a:solidFill>
                            <a:srgbClr val="404040"/>
                          </a:solidFill>
                          <a:latin typeface="Arial MT"/>
                          <a:cs typeface="Arial MT"/>
                        </a:rPr>
                        <a:t>reduction</a:t>
                      </a:r>
                      <a:endParaRPr sz="2400">
                        <a:latin typeface="Arial MT"/>
                        <a:cs typeface="Arial MT"/>
                      </a:endParaRPr>
                    </a:p>
                    <a:p>
                      <a:pPr marL="434975" indent="-342900">
                        <a:lnSpc>
                          <a:spcPct val="100000"/>
                        </a:lnSpc>
                        <a:buClr>
                          <a:srgbClr val="00AF50"/>
                        </a:buClr>
                        <a:buChar char="•"/>
                        <a:tabLst>
                          <a:tab pos="434340" algn="l"/>
                          <a:tab pos="434975" algn="l"/>
                        </a:tabLst>
                      </a:pPr>
                      <a:r>
                        <a:rPr sz="2400" spc="-5" dirty="0">
                          <a:solidFill>
                            <a:srgbClr val="404040"/>
                          </a:solidFill>
                          <a:latin typeface="Arial MT"/>
                          <a:cs typeface="Arial MT"/>
                        </a:rPr>
                        <a:t>Anomaly</a:t>
                      </a:r>
                      <a:r>
                        <a:rPr sz="2400" spc="-25" dirty="0">
                          <a:solidFill>
                            <a:srgbClr val="404040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2400" spc="-5" dirty="0">
                          <a:solidFill>
                            <a:srgbClr val="404040"/>
                          </a:solidFill>
                          <a:latin typeface="Arial MT"/>
                          <a:cs typeface="Arial MT"/>
                        </a:rPr>
                        <a:t>detection</a:t>
                      </a:r>
                      <a:endParaRPr sz="2400">
                        <a:latin typeface="Arial MT"/>
                        <a:cs typeface="Arial MT"/>
                      </a:endParaRPr>
                    </a:p>
                  </a:txBody>
                  <a:tcPr marL="0" marR="0" marT="87630" marB="0">
                    <a:lnL w="12700">
                      <a:solidFill>
                        <a:srgbClr val="00AF50"/>
                      </a:solidFill>
                      <a:prstDash val="solid"/>
                    </a:lnL>
                    <a:lnR w="12700">
                      <a:solidFill>
                        <a:srgbClr val="00AF50"/>
                      </a:solidFill>
                      <a:prstDash val="solid"/>
                    </a:lnR>
                    <a:lnT w="12700">
                      <a:solidFill>
                        <a:srgbClr val="00AF50"/>
                      </a:solidFill>
                      <a:prstDash val="solid"/>
                    </a:lnT>
                    <a:lnB w="12700">
                      <a:solidFill>
                        <a:srgbClr val="00AF5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34975" marR="1185545" indent="-342900">
                        <a:lnSpc>
                          <a:spcPct val="100000"/>
                        </a:lnSpc>
                        <a:spcBef>
                          <a:spcPts val="2130"/>
                        </a:spcBef>
                        <a:buClr>
                          <a:srgbClr val="00AF50"/>
                        </a:buClr>
                        <a:buChar char="•"/>
                        <a:tabLst>
                          <a:tab pos="434975" algn="l"/>
                          <a:tab pos="435609" algn="l"/>
                        </a:tabLst>
                      </a:pPr>
                      <a:r>
                        <a:rPr sz="2400" dirty="0">
                          <a:solidFill>
                            <a:srgbClr val="404040"/>
                          </a:solidFill>
                          <a:latin typeface="Arial MT"/>
                          <a:cs typeface="Arial MT"/>
                        </a:rPr>
                        <a:t>Mode</a:t>
                      </a:r>
                      <a:r>
                        <a:rPr sz="2400" spc="-10" dirty="0">
                          <a:solidFill>
                            <a:srgbClr val="404040"/>
                          </a:solidFill>
                          <a:latin typeface="Arial MT"/>
                          <a:cs typeface="Arial MT"/>
                        </a:rPr>
                        <a:t>l</a:t>
                      </a:r>
                      <a:r>
                        <a:rPr sz="2400" dirty="0">
                          <a:solidFill>
                            <a:srgbClr val="404040"/>
                          </a:solidFill>
                          <a:latin typeface="Arial MT"/>
                          <a:cs typeface="Arial MT"/>
                        </a:rPr>
                        <a:t>-f</a:t>
                      </a:r>
                      <a:r>
                        <a:rPr sz="2400" spc="5" dirty="0">
                          <a:solidFill>
                            <a:srgbClr val="404040"/>
                          </a:solidFill>
                          <a:latin typeface="Arial MT"/>
                          <a:cs typeface="Arial MT"/>
                        </a:rPr>
                        <a:t>r</a:t>
                      </a:r>
                      <a:r>
                        <a:rPr sz="2400" dirty="0">
                          <a:solidFill>
                            <a:srgbClr val="404040"/>
                          </a:solidFill>
                          <a:latin typeface="Arial MT"/>
                          <a:cs typeface="Arial MT"/>
                        </a:rPr>
                        <a:t>ee  </a:t>
                      </a:r>
                      <a:r>
                        <a:rPr sz="2400" spc="-5" dirty="0">
                          <a:solidFill>
                            <a:srgbClr val="404040"/>
                          </a:solidFill>
                          <a:latin typeface="Arial MT"/>
                          <a:cs typeface="Arial MT"/>
                        </a:rPr>
                        <a:t>learning</a:t>
                      </a:r>
                      <a:endParaRPr sz="2400">
                        <a:latin typeface="Arial MT"/>
                        <a:cs typeface="Arial MT"/>
                      </a:endParaRPr>
                    </a:p>
                    <a:p>
                      <a:pPr marL="434975" marR="882650" indent="-342900">
                        <a:lnSpc>
                          <a:spcPct val="100000"/>
                        </a:lnSpc>
                        <a:spcBef>
                          <a:spcPts val="5"/>
                        </a:spcBef>
                        <a:buClr>
                          <a:srgbClr val="00AF50"/>
                        </a:buClr>
                        <a:buChar char="•"/>
                        <a:tabLst>
                          <a:tab pos="434975" algn="l"/>
                          <a:tab pos="435609" algn="l"/>
                        </a:tabLst>
                      </a:pPr>
                      <a:r>
                        <a:rPr sz="2400" dirty="0">
                          <a:solidFill>
                            <a:srgbClr val="404040"/>
                          </a:solidFill>
                          <a:latin typeface="Arial MT"/>
                          <a:cs typeface="Arial MT"/>
                        </a:rPr>
                        <a:t>Mode</a:t>
                      </a:r>
                      <a:r>
                        <a:rPr sz="2400" spc="-10" dirty="0">
                          <a:solidFill>
                            <a:srgbClr val="404040"/>
                          </a:solidFill>
                          <a:latin typeface="Arial MT"/>
                          <a:cs typeface="Arial MT"/>
                        </a:rPr>
                        <a:t>l</a:t>
                      </a:r>
                      <a:r>
                        <a:rPr sz="2400" dirty="0">
                          <a:solidFill>
                            <a:srgbClr val="404040"/>
                          </a:solidFill>
                          <a:latin typeface="Arial MT"/>
                          <a:cs typeface="Arial MT"/>
                        </a:rPr>
                        <a:t>-bas</a:t>
                      </a:r>
                      <a:r>
                        <a:rPr sz="2400" spc="-10" dirty="0">
                          <a:solidFill>
                            <a:srgbClr val="404040"/>
                          </a:solidFill>
                          <a:latin typeface="Arial MT"/>
                          <a:cs typeface="Arial MT"/>
                        </a:rPr>
                        <a:t>e</a:t>
                      </a:r>
                      <a:r>
                        <a:rPr sz="2400" dirty="0">
                          <a:solidFill>
                            <a:srgbClr val="404040"/>
                          </a:solidFill>
                          <a:latin typeface="Arial MT"/>
                          <a:cs typeface="Arial MT"/>
                        </a:rPr>
                        <a:t>d  </a:t>
                      </a:r>
                      <a:r>
                        <a:rPr sz="2400" spc="-5" dirty="0">
                          <a:solidFill>
                            <a:srgbClr val="404040"/>
                          </a:solidFill>
                          <a:latin typeface="Arial MT"/>
                          <a:cs typeface="Arial MT"/>
                        </a:rPr>
                        <a:t>learning</a:t>
                      </a:r>
                      <a:endParaRPr sz="2400">
                        <a:latin typeface="Arial MT"/>
                        <a:cs typeface="Arial MT"/>
                      </a:endParaRPr>
                    </a:p>
                  </a:txBody>
                  <a:tcPr marL="0" marR="0" marT="270510" marB="0">
                    <a:lnL w="12700">
                      <a:solidFill>
                        <a:srgbClr val="00AF50"/>
                      </a:solidFill>
                      <a:prstDash val="solid"/>
                    </a:lnL>
                    <a:lnR w="12700">
                      <a:solidFill>
                        <a:srgbClr val="00AF50"/>
                      </a:solidFill>
                      <a:prstDash val="solid"/>
                    </a:lnR>
                    <a:lnT w="12700">
                      <a:solidFill>
                        <a:srgbClr val="00AF50"/>
                      </a:solidFill>
                      <a:prstDash val="solid"/>
                    </a:lnT>
                    <a:lnB w="12700">
                      <a:solidFill>
                        <a:srgbClr val="00AF5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95994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B51241D-E2A7-4C39-99B5-B95EB8008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845F5A-061D-4825-9AE9-D7794091C6CF}" type="slidenum">
              <a:rPr kumimoji="0" lang="en-US" sz="16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sz="16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52" name="Picture 4" descr="See the source image">
            <a:extLst>
              <a:ext uri="{FF2B5EF4-FFF2-40B4-BE49-F238E27FC236}">
                <a16:creationId xmlns:a16="http://schemas.microsoft.com/office/drawing/2014/main" id="{742A423C-7DAF-4DBB-AFB7-08FEC7C9E0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7632" y="218245"/>
            <a:ext cx="8976736" cy="6421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0489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>
            <a:extLst>
              <a:ext uri="{FF2B5EF4-FFF2-40B4-BE49-F238E27FC236}">
                <a16:creationId xmlns:a16="http://schemas.microsoft.com/office/drawing/2014/main" id="{8D71EE4F-2514-42CC-B4DA-4331C40B04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12" y="0"/>
            <a:ext cx="1212337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43E55BC-49E9-4A0C-A859-679A810E3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845F5A-061D-4825-9AE9-D7794091C6CF}" type="slidenum">
              <a:rPr kumimoji="0" lang="en-US" sz="16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sz="16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52475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C6561FC-AD8F-4CE8-855F-97E5C5F5FE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4235" y="656071"/>
            <a:ext cx="10889566" cy="707512"/>
          </a:xfrm>
        </p:spPr>
        <p:txBody>
          <a:bodyPr/>
          <a:lstStyle/>
          <a:p>
            <a:pPr algn="ctr"/>
            <a:r>
              <a:rPr lang="en-US" dirty="0"/>
              <a:t>Unsupervised Learning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195FDBC-EEF1-4FC6-8DCD-5481E1D10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845F5A-061D-4825-9AE9-D7794091C6CF}" type="slidenum">
              <a:rPr kumimoji="0" lang="en-US" sz="16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sz="16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93486A-857E-4965-905D-78AC35C5C1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497" y="2182091"/>
            <a:ext cx="9029006" cy="3158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111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71376E-E8FA-467B-B24B-CF721D026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845F5A-061D-4825-9AE9-D7794091C6CF}" type="slidenum">
              <a:rPr kumimoji="0" lang="en-US" sz="16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sz="16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100" name="Picture 4" descr="See the source image">
            <a:extLst>
              <a:ext uri="{FF2B5EF4-FFF2-40B4-BE49-F238E27FC236}">
                <a16:creationId xmlns:a16="http://schemas.microsoft.com/office/drawing/2014/main" id="{6BB76E2F-C6BE-4B05-A703-DF7017C22F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9310" y="243458"/>
            <a:ext cx="8830108" cy="6614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6915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84B1BB8-3BDD-49AA-B3BB-8156B13B3F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845F5A-061D-4825-9AE9-D7794091C6CF}" type="slidenum">
              <a:rPr kumimoji="0" lang="en-US" sz="16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sz="16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122" name="Picture 2" descr="Use Case - What is Machine Learning - Edureka">
            <a:extLst>
              <a:ext uri="{FF2B5EF4-FFF2-40B4-BE49-F238E27FC236}">
                <a16:creationId xmlns:a16="http://schemas.microsoft.com/office/drawing/2014/main" id="{4350354D-F024-4923-842F-B13319C088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94" y="107575"/>
            <a:ext cx="11999426" cy="6642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0682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27CC3A4-5E2C-456A-A690-12726A6087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 Machine Learning Algorithms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5D3C16-3AD8-41A1-AC89-444EB656AA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7579" y="1413856"/>
            <a:ext cx="5077585" cy="49249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Linear Regression</a:t>
            </a:r>
          </a:p>
          <a:p>
            <a:r>
              <a:rPr lang="en-US" dirty="0"/>
              <a:t>Logistic Regression</a:t>
            </a:r>
          </a:p>
          <a:p>
            <a:r>
              <a:rPr lang="en-US" dirty="0"/>
              <a:t>Decision Trees</a:t>
            </a:r>
          </a:p>
          <a:p>
            <a:r>
              <a:rPr lang="en-US" dirty="0"/>
              <a:t>Naive Bayes</a:t>
            </a:r>
          </a:p>
          <a:p>
            <a:r>
              <a:rPr lang="en-US" dirty="0"/>
              <a:t>Artificial Neural Networks</a:t>
            </a:r>
          </a:p>
          <a:p>
            <a:r>
              <a:rPr lang="en-US" dirty="0"/>
              <a:t>K-means Clustering</a:t>
            </a:r>
          </a:p>
          <a:p>
            <a:r>
              <a:rPr lang="en-US" dirty="0"/>
              <a:t>Anomaly Detection</a:t>
            </a:r>
          </a:p>
          <a:p>
            <a:r>
              <a:rPr lang="en-US" dirty="0"/>
              <a:t>Gaussian Mixture Model</a:t>
            </a:r>
          </a:p>
          <a:p>
            <a:r>
              <a:rPr lang="en-US" dirty="0"/>
              <a:t>Principal Component Analysis</a:t>
            </a:r>
          </a:p>
          <a:p>
            <a:r>
              <a:rPr lang="en-US" dirty="0"/>
              <a:t>KNN</a:t>
            </a:r>
          </a:p>
          <a:p>
            <a:r>
              <a:rPr lang="en-US" dirty="0"/>
              <a:t>Support Vector Machines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0F9A813-16FF-479D-B565-EE47F3B29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845F5A-061D-4825-9AE9-D7794091C6CF}" type="slidenum">
              <a:rPr kumimoji="0" lang="en-US" sz="16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sz="16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49902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A0F06B-1F38-49B8-B9FD-D33F15383E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3017" y="881960"/>
            <a:ext cx="3206617" cy="707512"/>
          </a:xfrm>
        </p:spPr>
        <p:txBody>
          <a:bodyPr/>
          <a:lstStyle/>
          <a:p>
            <a:r>
              <a:rPr lang="en-US" dirty="0"/>
              <a:t>Software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40CC2F3-6989-4DFA-814F-B8D38BA60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5525E-992E-43FD-8139-31ACE6DB76DF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3AD2686-4FEA-4D5D-9B61-95114B0363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5104" y="2392244"/>
            <a:ext cx="7352694" cy="3266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162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9CEB9-EE49-4309-B747-B3D8CCF030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Should Take This Course?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3D13544-99D0-4371-B090-38FA27BBBE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4562" y="1741249"/>
            <a:ext cx="10612273" cy="4597545"/>
          </a:xfrm>
        </p:spPr>
        <p:txBody>
          <a:bodyPr>
            <a:normAutofit/>
          </a:bodyPr>
          <a:lstStyle/>
          <a:p>
            <a:pPr marL="38100">
              <a:lnSpc>
                <a:spcPct val="100000"/>
              </a:lnSpc>
              <a:spcBef>
                <a:spcPts val="434"/>
              </a:spcBef>
            </a:pPr>
            <a:r>
              <a:rPr lang="en-US" sz="3200" spc="-10" dirty="0">
                <a:latin typeface="Palladio Uralic"/>
                <a:cs typeface="Microsoft Sans Serif"/>
              </a:rPr>
              <a:t>This</a:t>
            </a:r>
            <a:r>
              <a:rPr lang="en-US" sz="3200" spc="10" dirty="0">
                <a:latin typeface="Palladio Uralic"/>
                <a:cs typeface="Microsoft Sans Serif"/>
              </a:rPr>
              <a:t> </a:t>
            </a:r>
            <a:r>
              <a:rPr lang="en-US" sz="3200" spc="-5" dirty="0">
                <a:latin typeface="Palladio Uralic"/>
                <a:cs typeface="Microsoft Sans Serif"/>
              </a:rPr>
              <a:t>course</a:t>
            </a:r>
            <a:r>
              <a:rPr lang="en-US" sz="3200" spc="10" dirty="0">
                <a:latin typeface="Palladio Uralic"/>
                <a:cs typeface="Microsoft Sans Serif"/>
              </a:rPr>
              <a:t> </a:t>
            </a:r>
            <a:r>
              <a:rPr lang="en-US" sz="3200" spc="-10" dirty="0">
                <a:latin typeface="Palladio Uralic"/>
                <a:cs typeface="Microsoft Sans Serif"/>
              </a:rPr>
              <a:t>will</a:t>
            </a:r>
            <a:r>
              <a:rPr lang="en-US" sz="3200" spc="10" dirty="0">
                <a:latin typeface="Palladio Uralic"/>
                <a:cs typeface="Microsoft Sans Serif"/>
              </a:rPr>
              <a:t> </a:t>
            </a:r>
            <a:r>
              <a:rPr lang="en-US" sz="3200" spc="-10" dirty="0">
                <a:latin typeface="Palladio Uralic"/>
                <a:cs typeface="Microsoft Sans Serif"/>
              </a:rPr>
              <a:t>be</a:t>
            </a:r>
            <a:r>
              <a:rPr lang="en-US" sz="3200" spc="10" dirty="0">
                <a:latin typeface="Palladio Uralic"/>
                <a:cs typeface="Microsoft Sans Serif"/>
              </a:rPr>
              <a:t> </a:t>
            </a:r>
            <a:r>
              <a:rPr lang="en-US" sz="3200" spc="-10" dirty="0">
                <a:latin typeface="Palladio Uralic"/>
                <a:cs typeface="Microsoft Sans Serif"/>
              </a:rPr>
              <a:t>a</a:t>
            </a:r>
            <a:r>
              <a:rPr lang="en-US" sz="3200" spc="10" dirty="0">
                <a:latin typeface="Palladio Uralic"/>
                <a:cs typeface="Microsoft Sans Serif"/>
              </a:rPr>
              <a:t> </a:t>
            </a:r>
            <a:r>
              <a:rPr lang="en-US" sz="3200" spc="-10" dirty="0">
                <a:latin typeface="Palladio Uralic"/>
                <a:cs typeface="Microsoft Sans Serif"/>
              </a:rPr>
              <a:t>good</a:t>
            </a:r>
            <a:r>
              <a:rPr lang="en-US" sz="3200" spc="10" dirty="0">
                <a:latin typeface="Palladio Uralic"/>
                <a:cs typeface="Microsoft Sans Serif"/>
              </a:rPr>
              <a:t> </a:t>
            </a:r>
            <a:r>
              <a:rPr lang="en-US" sz="3200" spc="-5" dirty="0">
                <a:latin typeface="Palladio Uralic"/>
                <a:cs typeface="Microsoft Sans Serif"/>
              </a:rPr>
              <a:t>fit</a:t>
            </a:r>
            <a:r>
              <a:rPr lang="en-US" sz="3200" spc="10" dirty="0">
                <a:latin typeface="Palladio Uralic"/>
                <a:cs typeface="Microsoft Sans Serif"/>
              </a:rPr>
              <a:t> </a:t>
            </a:r>
            <a:r>
              <a:rPr lang="en-US" sz="3200" spc="-20" dirty="0">
                <a:latin typeface="Palladio Uralic"/>
                <a:cs typeface="Microsoft Sans Serif"/>
              </a:rPr>
              <a:t>for</a:t>
            </a:r>
            <a:r>
              <a:rPr lang="en-US" sz="3200" spc="10" dirty="0">
                <a:latin typeface="Palladio Uralic"/>
                <a:cs typeface="Microsoft Sans Serif"/>
              </a:rPr>
              <a:t> </a:t>
            </a:r>
            <a:r>
              <a:rPr lang="en-US" sz="3200" spc="-15" dirty="0">
                <a:latin typeface="Palladio Uralic"/>
                <a:cs typeface="Microsoft Sans Serif"/>
              </a:rPr>
              <a:t>you,</a:t>
            </a:r>
            <a:r>
              <a:rPr lang="en-US" sz="3200" spc="15" dirty="0">
                <a:latin typeface="Palladio Uralic"/>
                <a:cs typeface="Microsoft Sans Serif"/>
              </a:rPr>
              <a:t> </a:t>
            </a:r>
            <a:r>
              <a:rPr lang="en-US" sz="3200" spc="-10" dirty="0">
                <a:latin typeface="Palladio Uralic"/>
                <a:cs typeface="Microsoft Sans Serif"/>
              </a:rPr>
              <a:t>if</a:t>
            </a:r>
            <a:r>
              <a:rPr lang="en-US" sz="3200" spc="10" dirty="0">
                <a:latin typeface="Palladio Uralic"/>
                <a:cs typeface="Microsoft Sans Serif"/>
              </a:rPr>
              <a:t> </a:t>
            </a:r>
            <a:r>
              <a:rPr lang="en-US" sz="3200" spc="-15" dirty="0">
                <a:latin typeface="Palladio Uralic"/>
                <a:cs typeface="Microsoft Sans Serif"/>
              </a:rPr>
              <a:t>you</a:t>
            </a:r>
            <a:endParaRPr lang="en-US" sz="3200" dirty="0">
              <a:latin typeface="Palladio Uralic"/>
              <a:cs typeface="Microsoft Sans Serif"/>
            </a:endParaRPr>
          </a:p>
          <a:p>
            <a:pPr marL="732472" lvl="1" indent="-177800">
              <a:lnSpc>
                <a:spcPct val="100000"/>
              </a:lnSpc>
              <a:spcBef>
                <a:spcPts val="334"/>
              </a:spcBef>
              <a:buClr>
                <a:srgbClr val="3333B2"/>
              </a:buClr>
              <a:buFont typeface="Lucida Sans Unicode"/>
              <a:buChar char="►"/>
              <a:tabLst>
                <a:tab pos="315595" algn="l"/>
              </a:tabLst>
            </a:pPr>
            <a:r>
              <a:rPr lang="en-US" sz="2800" spc="-5" dirty="0">
                <a:latin typeface="Palladio Uralic"/>
                <a:cs typeface="Microsoft Sans Serif"/>
              </a:rPr>
              <a:t>are</a:t>
            </a:r>
            <a:r>
              <a:rPr lang="en-US" sz="2800" spc="5" dirty="0">
                <a:latin typeface="Palladio Uralic"/>
                <a:cs typeface="Microsoft Sans Serif"/>
              </a:rPr>
              <a:t> </a:t>
            </a:r>
            <a:r>
              <a:rPr lang="en-US" sz="2800" spc="-5" dirty="0">
                <a:latin typeface="Palladio Uralic"/>
                <a:cs typeface="Microsoft Sans Serif"/>
              </a:rPr>
              <a:t>interested</a:t>
            </a:r>
            <a:r>
              <a:rPr lang="en-US" sz="2800" spc="10" dirty="0">
                <a:latin typeface="Palladio Uralic"/>
                <a:cs typeface="Microsoft Sans Serif"/>
              </a:rPr>
              <a:t> </a:t>
            </a:r>
            <a:r>
              <a:rPr lang="en-US" sz="2800" spc="-10" dirty="0">
                <a:latin typeface="Palladio Uralic"/>
                <a:cs typeface="Microsoft Sans Serif"/>
              </a:rPr>
              <a:t>in</a:t>
            </a:r>
            <a:r>
              <a:rPr lang="en-US" sz="2800" spc="5" dirty="0">
                <a:latin typeface="Palladio Uralic"/>
                <a:cs typeface="Microsoft Sans Serif"/>
              </a:rPr>
              <a:t> </a:t>
            </a:r>
            <a:r>
              <a:rPr lang="en-US" sz="2800" spc="-5" dirty="0">
                <a:latin typeface="Palladio Uralic"/>
                <a:cs typeface="Microsoft Sans Serif"/>
              </a:rPr>
              <a:t>understanding</a:t>
            </a:r>
            <a:r>
              <a:rPr lang="en-US" sz="2800" spc="10" dirty="0">
                <a:latin typeface="Palladio Uralic"/>
                <a:cs typeface="Microsoft Sans Serif"/>
              </a:rPr>
              <a:t> </a:t>
            </a:r>
            <a:r>
              <a:rPr lang="en-US" sz="2800" spc="-5" dirty="0">
                <a:latin typeface="Palladio Uralic"/>
                <a:cs typeface="Microsoft Sans Serif"/>
              </a:rPr>
              <a:t>the</a:t>
            </a:r>
            <a:r>
              <a:rPr lang="en-US" sz="2800" spc="5" dirty="0">
                <a:latin typeface="Palladio Uralic"/>
                <a:cs typeface="Microsoft Sans Serif"/>
              </a:rPr>
              <a:t> </a:t>
            </a:r>
            <a:r>
              <a:rPr lang="en-US" sz="2800" spc="-10" dirty="0">
                <a:latin typeface="Palladio Uralic"/>
                <a:cs typeface="Microsoft Sans Serif"/>
              </a:rPr>
              <a:t>fundamentals</a:t>
            </a:r>
            <a:r>
              <a:rPr lang="en-US" sz="2800" spc="10" dirty="0">
                <a:latin typeface="Palladio Uralic"/>
                <a:cs typeface="Microsoft Sans Serif"/>
              </a:rPr>
              <a:t> </a:t>
            </a:r>
            <a:r>
              <a:rPr lang="en-US" sz="2800" spc="-5" dirty="0">
                <a:latin typeface="Palladio Uralic"/>
                <a:cs typeface="Microsoft Sans Serif"/>
              </a:rPr>
              <a:t>of</a:t>
            </a:r>
            <a:r>
              <a:rPr lang="en-US" sz="2800" spc="5" dirty="0">
                <a:latin typeface="Palladio Uralic"/>
                <a:cs typeface="Microsoft Sans Serif"/>
              </a:rPr>
              <a:t> </a:t>
            </a:r>
            <a:r>
              <a:rPr lang="en-US" sz="2800" spc="-10" dirty="0">
                <a:latin typeface="Palladio Uralic"/>
                <a:cs typeface="Microsoft Sans Serif"/>
              </a:rPr>
              <a:t>ML</a:t>
            </a:r>
            <a:endParaRPr lang="en-US" sz="2800" dirty="0">
              <a:latin typeface="Palladio Uralic"/>
              <a:cs typeface="Microsoft Sans Serif"/>
            </a:endParaRPr>
          </a:p>
          <a:p>
            <a:pPr marL="732472" lvl="1" indent="-177800">
              <a:lnSpc>
                <a:spcPct val="100000"/>
              </a:lnSpc>
              <a:spcBef>
                <a:spcPts val="330"/>
              </a:spcBef>
              <a:buClr>
                <a:srgbClr val="3333B2"/>
              </a:buClr>
              <a:buFont typeface="Lucida Sans Unicode"/>
              <a:buChar char="►"/>
              <a:tabLst>
                <a:tab pos="315595" algn="l"/>
              </a:tabLst>
            </a:pPr>
            <a:r>
              <a:rPr lang="en-US" sz="2800" spc="-10" dirty="0">
                <a:latin typeface="Palladio Uralic"/>
                <a:cs typeface="Microsoft Sans Serif"/>
              </a:rPr>
              <a:t>want</a:t>
            </a:r>
            <a:r>
              <a:rPr lang="en-US" sz="2800" dirty="0">
                <a:latin typeface="Palladio Uralic"/>
                <a:cs typeface="Microsoft Sans Serif"/>
              </a:rPr>
              <a:t> </a:t>
            </a:r>
            <a:r>
              <a:rPr lang="en-US" sz="2800" spc="-5" dirty="0">
                <a:latin typeface="Palladio Uralic"/>
                <a:cs typeface="Microsoft Sans Serif"/>
              </a:rPr>
              <a:t>to</a:t>
            </a:r>
            <a:r>
              <a:rPr lang="en-US" sz="2800" spc="5" dirty="0">
                <a:latin typeface="Palladio Uralic"/>
                <a:cs typeface="Microsoft Sans Serif"/>
              </a:rPr>
              <a:t> </a:t>
            </a:r>
            <a:r>
              <a:rPr lang="en-US" sz="2800" spc="-10" dirty="0">
                <a:latin typeface="Palladio Uralic"/>
                <a:cs typeface="Microsoft Sans Serif"/>
              </a:rPr>
              <a:t>do</a:t>
            </a:r>
            <a:r>
              <a:rPr lang="en-US" sz="2800" dirty="0">
                <a:latin typeface="Palladio Uralic"/>
                <a:cs typeface="Microsoft Sans Serif"/>
              </a:rPr>
              <a:t> </a:t>
            </a:r>
            <a:r>
              <a:rPr lang="en-US" sz="2800" spc="-5" dirty="0">
                <a:latin typeface="Palladio Uralic"/>
                <a:cs typeface="Microsoft Sans Serif"/>
              </a:rPr>
              <a:t>research</a:t>
            </a:r>
            <a:r>
              <a:rPr lang="en-US" sz="2800" spc="5" dirty="0">
                <a:latin typeface="Palladio Uralic"/>
                <a:cs typeface="Microsoft Sans Serif"/>
              </a:rPr>
              <a:t> </a:t>
            </a:r>
            <a:r>
              <a:rPr lang="en-US" sz="2800" spc="-10" dirty="0">
                <a:latin typeface="Palladio Uralic"/>
                <a:cs typeface="Microsoft Sans Serif"/>
              </a:rPr>
              <a:t>in</a:t>
            </a:r>
            <a:r>
              <a:rPr lang="en-US" sz="2800" dirty="0">
                <a:latin typeface="Palladio Uralic"/>
                <a:cs typeface="Microsoft Sans Serif"/>
              </a:rPr>
              <a:t> </a:t>
            </a:r>
            <a:r>
              <a:rPr lang="en-US" sz="2800" spc="-10" dirty="0">
                <a:latin typeface="Palladio Uralic"/>
                <a:cs typeface="Microsoft Sans Serif"/>
              </a:rPr>
              <a:t>ML</a:t>
            </a:r>
            <a:r>
              <a:rPr lang="en-US" sz="2800" spc="5" dirty="0">
                <a:latin typeface="Palladio Uralic"/>
                <a:cs typeface="Microsoft Sans Serif"/>
              </a:rPr>
              <a:t> </a:t>
            </a:r>
            <a:r>
              <a:rPr lang="en-US" sz="2800" spc="-5" dirty="0">
                <a:latin typeface="Palladio Uralic"/>
                <a:cs typeface="Microsoft Sans Serif"/>
              </a:rPr>
              <a:t>or</a:t>
            </a:r>
            <a:r>
              <a:rPr lang="en-US" sz="2800" dirty="0">
                <a:latin typeface="Palladio Uralic"/>
                <a:cs typeface="Microsoft Sans Serif"/>
              </a:rPr>
              <a:t> </a:t>
            </a:r>
            <a:r>
              <a:rPr lang="en-US" sz="2800" spc="-5" dirty="0">
                <a:latin typeface="Palladio Uralic"/>
                <a:cs typeface="Microsoft Sans Serif"/>
              </a:rPr>
              <a:t>related</a:t>
            </a:r>
            <a:r>
              <a:rPr lang="en-US" sz="2800" spc="5" dirty="0">
                <a:latin typeface="Palladio Uralic"/>
                <a:cs typeface="Microsoft Sans Serif"/>
              </a:rPr>
              <a:t> </a:t>
            </a:r>
            <a:r>
              <a:rPr lang="en-US" sz="2800" spc="-5" dirty="0">
                <a:latin typeface="Palladio Uralic"/>
                <a:cs typeface="Microsoft Sans Serif"/>
              </a:rPr>
              <a:t>areas</a:t>
            </a:r>
            <a:endParaRPr lang="en-US" sz="2800" dirty="0">
              <a:latin typeface="Palladio Uralic"/>
              <a:cs typeface="Microsoft Sans Serif"/>
            </a:endParaRPr>
          </a:p>
          <a:p>
            <a:pPr marL="732472" lvl="1" indent="-177800">
              <a:lnSpc>
                <a:spcPct val="100000"/>
              </a:lnSpc>
              <a:spcBef>
                <a:spcPts val="335"/>
              </a:spcBef>
              <a:buClr>
                <a:srgbClr val="3333B2"/>
              </a:buClr>
              <a:buFont typeface="Lucida Sans Unicode"/>
              <a:buChar char="►"/>
              <a:tabLst>
                <a:tab pos="315595" algn="l"/>
              </a:tabLst>
            </a:pPr>
            <a:r>
              <a:rPr lang="en-US" sz="2800" spc="-5" dirty="0">
                <a:latin typeface="Palladio Uralic"/>
                <a:cs typeface="Microsoft Sans Serif"/>
              </a:rPr>
              <a:t>are</a:t>
            </a:r>
            <a:r>
              <a:rPr lang="en-US" sz="2800" dirty="0">
                <a:latin typeface="Palladio Uralic"/>
                <a:cs typeface="Microsoft Sans Serif"/>
              </a:rPr>
              <a:t> </a:t>
            </a:r>
            <a:r>
              <a:rPr lang="en-US" sz="2800" spc="-10" dirty="0">
                <a:latin typeface="Palladio Uralic"/>
                <a:cs typeface="Microsoft Sans Serif"/>
              </a:rPr>
              <a:t>comfortable</a:t>
            </a:r>
            <a:r>
              <a:rPr lang="en-US" sz="2800" spc="5" dirty="0">
                <a:latin typeface="Palladio Uralic"/>
                <a:cs typeface="Microsoft Sans Serif"/>
              </a:rPr>
              <a:t> </a:t>
            </a:r>
            <a:r>
              <a:rPr lang="en-US" sz="2800" spc="-10" dirty="0">
                <a:latin typeface="Palladio Uralic"/>
                <a:cs typeface="Microsoft Sans Serif"/>
              </a:rPr>
              <a:t>with</a:t>
            </a:r>
            <a:r>
              <a:rPr lang="en-US" sz="2800" spc="5" dirty="0">
                <a:latin typeface="Palladio Uralic"/>
                <a:cs typeface="Microsoft Sans Serif"/>
              </a:rPr>
              <a:t> </a:t>
            </a:r>
            <a:r>
              <a:rPr lang="en-US" sz="2800" spc="-10" dirty="0">
                <a:latin typeface="Palladio Uralic"/>
                <a:cs typeface="Microsoft Sans Serif"/>
              </a:rPr>
              <a:t>statistics</a:t>
            </a:r>
          </a:p>
          <a:p>
            <a:pPr marL="137160" indent="0">
              <a:lnSpc>
                <a:spcPct val="100000"/>
              </a:lnSpc>
              <a:spcBef>
                <a:spcPts val="335"/>
              </a:spcBef>
              <a:buClr>
                <a:srgbClr val="3333B2"/>
              </a:buClr>
              <a:buNone/>
              <a:tabLst>
                <a:tab pos="315595" algn="l"/>
              </a:tabLst>
            </a:pPr>
            <a:endParaRPr lang="en-US" sz="3200" dirty="0">
              <a:latin typeface="Palladio Uralic"/>
              <a:cs typeface="Microsoft Sans Serif"/>
            </a:endParaRPr>
          </a:p>
          <a:p>
            <a:pPr marL="38100">
              <a:lnSpc>
                <a:spcPct val="100000"/>
              </a:lnSpc>
              <a:spcBef>
                <a:spcPts val="335"/>
              </a:spcBef>
            </a:pPr>
            <a:r>
              <a:rPr lang="en-US" sz="3200" spc="-10" dirty="0">
                <a:latin typeface="Palladio Uralic"/>
                <a:cs typeface="Microsoft Sans Serif"/>
              </a:rPr>
              <a:t>This</a:t>
            </a:r>
            <a:r>
              <a:rPr lang="en-US" sz="3200" spc="10" dirty="0">
                <a:latin typeface="Palladio Uralic"/>
                <a:cs typeface="Microsoft Sans Serif"/>
              </a:rPr>
              <a:t> </a:t>
            </a:r>
            <a:r>
              <a:rPr lang="en-US" sz="3200" spc="-5" dirty="0">
                <a:latin typeface="Palladio Uralic"/>
                <a:cs typeface="Microsoft Sans Serif"/>
              </a:rPr>
              <a:t>course</a:t>
            </a:r>
            <a:r>
              <a:rPr lang="en-US" sz="3200" spc="10" dirty="0">
                <a:latin typeface="Palladio Uralic"/>
                <a:cs typeface="Microsoft Sans Serif"/>
              </a:rPr>
              <a:t> </a:t>
            </a:r>
            <a:r>
              <a:rPr lang="en-US" sz="3200" spc="-10" dirty="0">
                <a:latin typeface="Palladio Uralic"/>
                <a:cs typeface="Microsoft Sans Serif"/>
              </a:rPr>
              <a:t>will</a:t>
            </a:r>
            <a:r>
              <a:rPr lang="en-US" sz="3200" spc="10" dirty="0">
                <a:latin typeface="Palladio Uralic"/>
                <a:cs typeface="Microsoft Sans Serif"/>
              </a:rPr>
              <a:t> </a:t>
            </a:r>
            <a:r>
              <a:rPr lang="en-US" sz="3200" spc="-25" dirty="0">
                <a:latin typeface="Palladio Uralic"/>
                <a:cs typeface="Microsoft Sans Serif"/>
              </a:rPr>
              <a:t>NOT</a:t>
            </a:r>
            <a:r>
              <a:rPr lang="en-US" sz="3200" spc="15" dirty="0">
                <a:latin typeface="Palladio Uralic"/>
                <a:cs typeface="Microsoft Sans Serif"/>
              </a:rPr>
              <a:t> </a:t>
            </a:r>
            <a:r>
              <a:rPr lang="en-US" sz="3200" spc="-10" dirty="0">
                <a:latin typeface="Palladio Uralic"/>
                <a:cs typeface="Microsoft Sans Serif"/>
              </a:rPr>
              <a:t>be</a:t>
            </a:r>
            <a:r>
              <a:rPr lang="en-US" sz="3200" spc="10" dirty="0">
                <a:latin typeface="Palladio Uralic"/>
                <a:cs typeface="Microsoft Sans Serif"/>
              </a:rPr>
              <a:t> </a:t>
            </a:r>
            <a:r>
              <a:rPr lang="en-US" sz="3200" spc="-10" dirty="0">
                <a:latin typeface="Palladio Uralic"/>
                <a:cs typeface="Microsoft Sans Serif"/>
              </a:rPr>
              <a:t>a</a:t>
            </a:r>
            <a:r>
              <a:rPr lang="en-US" sz="3200" spc="10" dirty="0">
                <a:latin typeface="Palladio Uralic"/>
                <a:cs typeface="Microsoft Sans Serif"/>
              </a:rPr>
              <a:t> </a:t>
            </a:r>
            <a:r>
              <a:rPr lang="en-US" sz="3200" spc="-10" dirty="0">
                <a:latin typeface="Palladio Uralic"/>
                <a:cs typeface="Microsoft Sans Serif"/>
              </a:rPr>
              <a:t>good</a:t>
            </a:r>
            <a:r>
              <a:rPr lang="en-US" sz="3200" spc="15" dirty="0">
                <a:latin typeface="Palladio Uralic"/>
                <a:cs typeface="Microsoft Sans Serif"/>
              </a:rPr>
              <a:t> </a:t>
            </a:r>
            <a:r>
              <a:rPr lang="en-US" sz="3200" spc="-5" dirty="0">
                <a:latin typeface="Palladio Uralic"/>
                <a:cs typeface="Microsoft Sans Serif"/>
              </a:rPr>
              <a:t>fit</a:t>
            </a:r>
            <a:r>
              <a:rPr lang="en-US" sz="3200" spc="10" dirty="0">
                <a:latin typeface="Palladio Uralic"/>
                <a:cs typeface="Microsoft Sans Serif"/>
              </a:rPr>
              <a:t> </a:t>
            </a:r>
            <a:r>
              <a:rPr lang="en-US" sz="3200" spc="-20" dirty="0">
                <a:latin typeface="Palladio Uralic"/>
                <a:cs typeface="Microsoft Sans Serif"/>
              </a:rPr>
              <a:t>for</a:t>
            </a:r>
            <a:r>
              <a:rPr lang="en-US" sz="3200" spc="10" dirty="0">
                <a:latin typeface="Palladio Uralic"/>
                <a:cs typeface="Microsoft Sans Serif"/>
              </a:rPr>
              <a:t> </a:t>
            </a:r>
            <a:r>
              <a:rPr lang="en-US" sz="3200" spc="-15" dirty="0">
                <a:latin typeface="Palladio Uralic"/>
                <a:cs typeface="Microsoft Sans Serif"/>
              </a:rPr>
              <a:t>you,</a:t>
            </a:r>
            <a:r>
              <a:rPr lang="en-US" sz="3200" spc="10" dirty="0">
                <a:latin typeface="Palladio Uralic"/>
                <a:cs typeface="Microsoft Sans Serif"/>
              </a:rPr>
              <a:t> </a:t>
            </a:r>
            <a:r>
              <a:rPr lang="en-US" sz="3200" spc="-10" dirty="0">
                <a:latin typeface="Palladio Uralic"/>
                <a:cs typeface="Microsoft Sans Serif"/>
              </a:rPr>
              <a:t>if</a:t>
            </a:r>
            <a:r>
              <a:rPr lang="en-US" sz="3200" spc="15" dirty="0">
                <a:latin typeface="Palladio Uralic"/>
                <a:cs typeface="Microsoft Sans Serif"/>
              </a:rPr>
              <a:t> </a:t>
            </a:r>
            <a:r>
              <a:rPr lang="en-US" sz="3200" spc="-15" dirty="0">
                <a:latin typeface="Palladio Uralic"/>
                <a:cs typeface="Microsoft Sans Serif"/>
              </a:rPr>
              <a:t>you</a:t>
            </a:r>
            <a:endParaRPr lang="en-US" sz="3200" dirty="0">
              <a:latin typeface="Palladio Uralic"/>
              <a:cs typeface="Microsoft Sans Serif"/>
            </a:endParaRPr>
          </a:p>
          <a:p>
            <a:pPr marL="732472" lvl="1" indent="-177800">
              <a:lnSpc>
                <a:spcPct val="100000"/>
              </a:lnSpc>
              <a:spcBef>
                <a:spcPts val="334"/>
              </a:spcBef>
              <a:buClr>
                <a:srgbClr val="3333B2"/>
              </a:buClr>
              <a:buFont typeface="Lucida Sans Unicode"/>
              <a:buChar char="►"/>
              <a:tabLst>
                <a:tab pos="315595" algn="l"/>
              </a:tabLst>
            </a:pPr>
            <a:r>
              <a:rPr lang="en-US" sz="2800" spc="-10" dirty="0">
                <a:latin typeface="Palladio Uralic"/>
                <a:cs typeface="Microsoft Sans Serif"/>
              </a:rPr>
              <a:t>want</a:t>
            </a:r>
            <a:r>
              <a:rPr lang="en-US" sz="2800" dirty="0">
                <a:latin typeface="Palladio Uralic"/>
                <a:cs typeface="Microsoft Sans Serif"/>
              </a:rPr>
              <a:t> </a:t>
            </a:r>
            <a:r>
              <a:rPr lang="en-US" sz="2800" spc="-5" dirty="0">
                <a:latin typeface="Palladio Uralic"/>
                <a:cs typeface="Microsoft Sans Serif"/>
              </a:rPr>
              <a:t>to</a:t>
            </a:r>
            <a:r>
              <a:rPr lang="en-US" sz="2800" spc="5" dirty="0">
                <a:latin typeface="Palladio Uralic"/>
                <a:cs typeface="Microsoft Sans Serif"/>
              </a:rPr>
              <a:t> </a:t>
            </a:r>
            <a:r>
              <a:rPr lang="en-US" sz="2800" spc="-5" dirty="0">
                <a:latin typeface="Palladio Uralic"/>
                <a:cs typeface="Microsoft Sans Serif"/>
              </a:rPr>
              <a:t>learn</a:t>
            </a:r>
            <a:r>
              <a:rPr lang="en-US" sz="2800" dirty="0">
                <a:latin typeface="Palladio Uralic"/>
                <a:cs typeface="Microsoft Sans Serif"/>
              </a:rPr>
              <a:t> </a:t>
            </a:r>
            <a:r>
              <a:rPr lang="en-US" sz="2800" spc="-10" dirty="0">
                <a:latin typeface="Palladio Uralic"/>
                <a:cs typeface="Microsoft Sans Serif"/>
              </a:rPr>
              <a:t>deep</a:t>
            </a:r>
            <a:r>
              <a:rPr lang="en-US" sz="2800" spc="5" dirty="0">
                <a:latin typeface="Palladio Uralic"/>
                <a:cs typeface="Microsoft Sans Serif"/>
              </a:rPr>
              <a:t> </a:t>
            </a:r>
            <a:r>
              <a:rPr lang="en-US" sz="2800" spc="-5" dirty="0">
                <a:latin typeface="Palladio Uralic"/>
                <a:cs typeface="Microsoft Sans Serif"/>
              </a:rPr>
              <a:t>learning</a:t>
            </a:r>
            <a:endParaRPr lang="en-US" sz="2800" dirty="0">
              <a:latin typeface="Palladio Uralic"/>
              <a:cs typeface="Microsoft Sans Serif"/>
            </a:endParaRPr>
          </a:p>
          <a:p>
            <a:pPr marL="732472" lvl="1" indent="-177800">
              <a:lnSpc>
                <a:spcPct val="100000"/>
              </a:lnSpc>
              <a:spcBef>
                <a:spcPts val="330"/>
              </a:spcBef>
              <a:buClr>
                <a:srgbClr val="3333B2"/>
              </a:buClr>
              <a:buFont typeface="Lucida Sans Unicode"/>
              <a:buChar char="►"/>
              <a:tabLst>
                <a:tab pos="315595" algn="l"/>
              </a:tabLst>
            </a:pPr>
            <a:r>
              <a:rPr lang="en-US" sz="2800" spc="-5" dirty="0">
                <a:latin typeface="Palladio Uralic"/>
                <a:cs typeface="Microsoft Sans Serif"/>
              </a:rPr>
              <a:t>are</a:t>
            </a:r>
            <a:r>
              <a:rPr lang="en-US" sz="2800" spc="5" dirty="0">
                <a:latin typeface="Palladio Uralic"/>
                <a:cs typeface="Microsoft Sans Serif"/>
              </a:rPr>
              <a:t> </a:t>
            </a:r>
            <a:r>
              <a:rPr lang="en-US" sz="2800" spc="-10" dirty="0">
                <a:latin typeface="Palladio Uralic"/>
                <a:cs typeface="Microsoft Sans Serif"/>
              </a:rPr>
              <a:t>mostly</a:t>
            </a:r>
            <a:r>
              <a:rPr lang="en-US" sz="2800" spc="10" dirty="0">
                <a:latin typeface="Palladio Uralic"/>
                <a:cs typeface="Microsoft Sans Serif"/>
              </a:rPr>
              <a:t> </a:t>
            </a:r>
            <a:r>
              <a:rPr lang="en-US" sz="2800" spc="-5" dirty="0">
                <a:latin typeface="Palladio Uralic"/>
                <a:cs typeface="Microsoft Sans Serif"/>
              </a:rPr>
              <a:t>interested</a:t>
            </a:r>
            <a:r>
              <a:rPr lang="en-US" sz="2800" spc="10" dirty="0">
                <a:latin typeface="Palladio Uralic"/>
                <a:cs typeface="Microsoft Sans Serif"/>
              </a:rPr>
              <a:t> </a:t>
            </a:r>
            <a:r>
              <a:rPr lang="en-US" sz="2800" spc="-10" dirty="0">
                <a:latin typeface="Palladio Uralic"/>
                <a:cs typeface="Microsoft Sans Serif"/>
              </a:rPr>
              <a:t>in</a:t>
            </a:r>
            <a:r>
              <a:rPr lang="en-US" sz="2800" spc="10" dirty="0">
                <a:latin typeface="Palladio Uralic"/>
                <a:cs typeface="Microsoft Sans Serif"/>
              </a:rPr>
              <a:t> </a:t>
            </a:r>
            <a:r>
              <a:rPr lang="en-US" sz="2800" spc="-10" dirty="0">
                <a:latin typeface="Palladio Uralic"/>
                <a:cs typeface="Microsoft Sans Serif"/>
              </a:rPr>
              <a:t>implementing</a:t>
            </a:r>
            <a:r>
              <a:rPr lang="en-US" sz="2800" spc="10" dirty="0">
                <a:latin typeface="Palladio Uralic"/>
                <a:cs typeface="Microsoft Sans Serif"/>
              </a:rPr>
              <a:t> </a:t>
            </a:r>
            <a:r>
              <a:rPr lang="en-US" sz="2800" spc="-10" dirty="0">
                <a:latin typeface="Palladio Uralic"/>
                <a:cs typeface="Microsoft Sans Serif"/>
              </a:rPr>
              <a:t>ML</a:t>
            </a:r>
            <a:r>
              <a:rPr lang="en-US" sz="2800" spc="10" dirty="0">
                <a:latin typeface="Palladio Uralic"/>
                <a:cs typeface="Microsoft Sans Serif"/>
              </a:rPr>
              <a:t> </a:t>
            </a:r>
            <a:r>
              <a:rPr lang="en-US" sz="2800" spc="-5" dirty="0">
                <a:latin typeface="Palladio Uralic"/>
                <a:cs typeface="Microsoft Sans Serif"/>
              </a:rPr>
              <a:t>algorithms</a:t>
            </a:r>
            <a:endParaRPr lang="en-US" sz="2800" dirty="0">
              <a:latin typeface="Palladio Uralic"/>
              <a:cs typeface="Microsoft Sans Serif"/>
            </a:endParaRPr>
          </a:p>
          <a:p>
            <a:pPr marL="732472" lvl="1" indent="-177800">
              <a:lnSpc>
                <a:spcPct val="100000"/>
              </a:lnSpc>
              <a:spcBef>
                <a:spcPts val="335"/>
              </a:spcBef>
              <a:buClr>
                <a:srgbClr val="3333B2"/>
              </a:buClr>
              <a:buFont typeface="Lucida Sans Unicode"/>
              <a:buChar char="►"/>
              <a:tabLst>
                <a:tab pos="315595" algn="l"/>
              </a:tabLst>
            </a:pPr>
            <a:r>
              <a:rPr lang="en-US" sz="2800" spc="-5" dirty="0">
                <a:latin typeface="Palladio Uralic"/>
                <a:cs typeface="Microsoft Sans Serif"/>
              </a:rPr>
              <a:t>are</a:t>
            </a:r>
            <a:r>
              <a:rPr lang="en-US" sz="2800" spc="5" dirty="0">
                <a:latin typeface="Palladio Uralic"/>
                <a:cs typeface="Microsoft Sans Serif"/>
              </a:rPr>
              <a:t> </a:t>
            </a:r>
            <a:r>
              <a:rPr lang="en-US" sz="2800" spc="-5" dirty="0">
                <a:latin typeface="Palladio Uralic"/>
                <a:cs typeface="Microsoft Sans Serif"/>
              </a:rPr>
              <a:t>not</a:t>
            </a:r>
            <a:r>
              <a:rPr lang="en-US" sz="2800" spc="5" dirty="0">
                <a:latin typeface="Palladio Uralic"/>
                <a:cs typeface="Microsoft Sans Serif"/>
              </a:rPr>
              <a:t> </a:t>
            </a:r>
            <a:r>
              <a:rPr lang="en-US" sz="2800" spc="-10" dirty="0">
                <a:latin typeface="Palladio Uralic"/>
                <a:cs typeface="Microsoft Sans Serif"/>
              </a:rPr>
              <a:t>comfortable</a:t>
            </a:r>
            <a:r>
              <a:rPr lang="en-US" sz="2800" spc="5" dirty="0">
                <a:latin typeface="Palladio Uralic"/>
                <a:cs typeface="Microsoft Sans Serif"/>
              </a:rPr>
              <a:t> </a:t>
            </a:r>
            <a:r>
              <a:rPr lang="en-US" sz="2800" spc="-10" dirty="0">
                <a:latin typeface="Palladio Uralic"/>
                <a:cs typeface="Microsoft Sans Serif"/>
              </a:rPr>
              <a:t>with</a:t>
            </a:r>
            <a:r>
              <a:rPr lang="en-US" sz="2800" spc="5" dirty="0">
                <a:latin typeface="Palladio Uralic"/>
                <a:cs typeface="Microsoft Sans Serif"/>
              </a:rPr>
              <a:t> </a:t>
            </a:r>
            <a:r>
              <a:rPr lang="en-US" sz="2800" spc="-10" dirty="0">
                <a:latin typeface="Palladio Uralic"/>
                <a:cs typeface="Microsoft Sans Serif"/>
              </a:rPr>
              <a:t>statistics</a:t>
            </a:r>
            <a:endParaRPr lang="en-US" sz="2800" dirty="0">
              <a:latin typeface="Palladio Uralic"/>
              <a:cs typeface="Microsoft Sans Serif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868044-4E44-485D-9FCF-D64071C62D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5525E-992E-43FD-8139-31ACE6DB76D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5152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91B3DBB-5B52-4EA4-A956-B0004C64BB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342" y="500875"/>
            <a:ext cx="10889566" cy="707512"/>
          </a:xfrm>
        </p:spPr>
        <p:txBody>
          <a:bodyPr/>
          <a:lstStyle/>
          <a:p>
            <a:r>
              <a:rPr lang="en-US" sz="3600" spc="20" dirty="0"/>
              <a:t>Learning</a:t>
            </a:r>
            <a:r>
              <a:rPr lang="en-US" sz="3600" spc="10" dirty="0"/>
              <a:t> </a:t>
            </a:r>
            <a:r>
              <a:rPr lang="en-US" sz="3600" spc="5" dirty="0"/>
              <a:t>Objective,</a:t>
            </a:r>
            <a:r>
              <a:rPr lang="en-US" sz="3600" spc="10" dirty="0"/>
              <a:t> </a:t>
            </a:r>
            <a:r>
              <a:rPr lang="en-US" sz="3600" spc="20" dirty="0"/>
              <a:t>Emphases</a:t>
            </a:r>
            <a:r>
              <a:rPr lang="en-US" sz="3600" spc="15" dirty="0"/>
              <a:t> and</a:t>
            </a:r>
            <a:r>
              <a:rPr lang="en-US" sz="3600" spc="10" dirty="0"/>
              <a:t> </a:t>
            </a:r>
            <a:r>
              <a:rPr lang="en-US" sz="3600" spc="15" dirty="0"/>
              <a:t>Expectations</a:t>
            </a:r>
            <a:endParaRPr lang="en-US" sz="36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C49CBD-13C1-4D1E-BEE8-9E9D563AFF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4234" y="2008909"/>
            <a:ext cx="11624672" cy="3062785"/>
          </a:xfrm>
        </p:spPr>
        <p:txBody>
          <a:bodyPr/>
          <a:lstStyle/>
          <a:p>
            <a:pPr marL="623888" marR="320040" indent="-585788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3333B2"/>
              </a:buClr>
              <a:buFont typeface="Wingdings" panose="05000000000000000000" pitchFamily="2" charset="2"/>
              <a:buChar char="q"/>
            </a:pPr>
            <a:r>
              <a:rPr lang="en-US" sz="2800" spc="-10" dirty="0">
                <a:latin typeface="Palladio Uralic"/>
                <a:cs typeface="Microsoft Sans Serif"/>
              </a:rPr>
              <a:t>A</a:t>
            </a:r>
            <a:r>
              <a:rPr lang="en-US" sz="2800" spc="5" dirty="0">
                <a:latin typeface="Palladio Uralic"/>
                <a:cs typeface="Microsoft Sans Serif"/>
              </a:rPr>
              <a:t> </a:t>
            </a:r>
            <a:r>
              <a:rPr lang="en-US" sz="2800" spc="-10" dirty="0">
                <a:latin typeface="Palladio Uralic"/>
                <a:cs typeface="Microsoft Sans Serif"/>
              </a:rPr>
              <a:t>solid</a:t>
            </a:r>
            <a:r>
              <a:rPr lang="en-US" sz="2800" spc="10" dirty="0">
                <a:latin typeface="Palladio Uralic"/>
                <a:cs typeface="Microsoft Sans Serif"/>
              </a:rPr>
              <a:t> </a:t>
            </a:r>
            <a:r>
              <a:rPr lang="en-US" sz="2800" spc="-5" dirty="0">
                <a:latin typeface="Palladio Uralic"/>
                <a:cs typeface="Microsoft Sans Serif"/>
              </a:rPr>
              <a:t>understanding</a:t>
            </a:r>
            <a:r>
              <a:rPr lang="en-US" sz="2800" spc="10" dirty="0">
                <a:latin typeface="Palladio Uralic"/>
                <a:cs typeface="Microsoft Sans Serif"/>
              </a:rPr>
              <a:t> </a:t>
            </a:r>
            <a:r>
              <a:rPr lang="en-US" sz="2800" spc="-5" dirty="0">
                <a:latin typeface="Palladio Uralic"/>
                <a:cs typeface="Microsoft Sans Serif"/>
              </a:rPr>
              <a:t>of</a:t>
            </a:r>
            <a:r>
              <a:rPr lang="en-US" sz="2800" spc="10" dirty="0">
                <a:latin typeface="Palladio Uralic"/>
                <a:cs typeface="Microsoft Sans Serif"/>
              </a:rPr>
              <a:t> </a:t>
            </a:r>
            <a:r>
              <a:rPr lang="en-US" sz="2800" spc="-5" dirty="0">
                <a:latin typeface="Palladio Uralic"/>
                <a:cs typeface="Microsoft Sans Serif"/>
              </a:rPr>
              <a:t>the</a:t>
            </a:r>
            <a:r>
              <a:rPr lang="en-US" sz="2800" spc="10" dirty="0">
                <a:latin typeface="Palladio Uralic"/>
                <a:cs typeface="Microsoft Sans Serif"/>
              </a:rPr>
              <a:t> </a:t>
            </a:r>
            <a:r>
              <a:rPr lang="en-US" sz="2800" spc="-10" dirty="0">
                <a:latin typeface="Palladio Uralic"/>
                <a:cs typeface="Microsoft Sans Serif"/>
              </a:rPr>
              <a:t>theoretical</a:t>
            </a:r>
            <a:r>
              <a:rPr lang="en-US" sz="2800" spc="10" dirty="0">
                <a:latin typeface="Palladio Uralic"/>
                <a:cs typeface="Microsoft Sans Serif"/>
              </a:rPr>
              <a:t> </a:t>
            </a:r>
            <a:r>
              <a:rPr lang="en-US" sz="2800" spc="-10" dirty="0">
                <a:latin typeface="Palladio Uralic"/>
                <a:cs typeface="Microsoft Sans Serif"/>
              </a:rPr>
              <a:t>foundation</a:t>
            </a:r>
            <a:r>
              <a:rPr lang="en-US" sz="2800" spc="10" dirty="0">
                <a:latin typeface="Palladio Uralic"/>
                <a:cs typeface="Microsoft Sans Serif"/>
              </a:rPr>
              <a:t> </a:t>
            </a:r>
            <a:r>
              <a:rPr lang="en-US" sz="2800" spc="-5" dirty="0">
                <a:latin typeface="Palladio Uralic"/>
                <a:cs typeface="Microsoft Sans Serif"/>
              </a:rPr>
              <a:t>of </a:t>
            </a:r>
            <a:r>
              <a:rPr lang="en-US" sz="2800" spc="-275" dirty="0">
                <a:latin typeface="Palladio Uralic"/>
                <a:cs typeface="Microsoft Sans Serif"/>
              </a:rPr>
              <a:t> </a:t>
            </a:r>
            <a:r>
              <a:rPr lang="en-US" sz="2800" spc="-10" dirty="0">
                <a:latin typeface="Palladio Uralic"/>
                <a:cs typeface="Microsoft Sans Serif"/>
              </a:rPr>
              <a:t>machine</a:t>
            </a:r>
            <a:r>
              <a:rPr lang="en-US" sz="2800" spc="5" dirty="0">
                <a:latin typeface="Palladio Uralic"/>
                <a:cs typeface="Microsoft Sans Serif"/>
              </a:rPr>
              <a:t> </a:t>
            </a:r>
            <a:r>
              <a:rPr lang="en-US" sz="2800" spc="-5" dirty="0">
                <a:latin typeface="Palladio Uralic"/>
                <a:cs typeface="Microsoft Sans Serif"/>
              </a:rPr>
              <a:t>learning</a:t>
            </a:r>
            <a:endParaRPr lang="en-US" sz="2800" dirty="0">
              <a:latin typeface="Palladio Uralic"/>
              <a:cs typeface="Microsoft Sans Serif"/>
            </a:endParaRPr>
          </a:p>
          <a:p>
            <a:pPr marL="623888" marR="30480" indent="-585788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3333B2"/>
              </a:buClr>
              <a:buFont typeface="Wingdings" panose="05000000000000000000" pitchFamily="2" charset="2"/>
              <a:buChar char="q"/>
            </a:pPr>
            <a:r>
              <a:rPr lang="en-US" sz="2800" spc="-10" dirty="0">
                <a:latin typeface="Palladio Uralic"/>
                <a:cs typeface="Microsoft Sans Serif"/>
              </a:rPr>
              <a:t>The</a:t>
            </a:r>
            <a:r>
              <a:rPr lang="en-US" sz="2800" spc="15" dirty="0">
                <a:latin typeface="Palladio Uralic"/>
                <a:cs typeface="Microsoft Sans Serif"/>
              </a:rPr>
              <a:t> </a:t>
            </a:r>
            <a:r>
              <a:rPr lang="en-US" sz="2800" spc="-10" dirty="0">
                <a:latin typeface="Palladio Uralic"/>
                <a:cs typeface="Microsoft Sans Serif"/>
              </a:rPr>
              <a:t>ability</a:t>
            </a:r>
            <a:r>
              <a:rPr lang="en-US" sz="2800" spc="20" dirty="0">
                <a:latin typeface="Palladio Uralic"/>
                <a:cs typeface="Microsoft Sans Serif"/>
              </a:rPr>
              <a:t> </a:t>
            </a:r>
            <a:r>
              <a:rPr lang="en-US" sz="2800" spc="-5" dirty="0">
                <a:latin typeface="Palladio Uralic"/>
                <a:cs typeface="Microsoft Sans Serif"/>
              </a:rPr>
              <a:t>to</a:t>
            </a:r>
            <a:r>
              <a:rPr lang="en-US" sz="2800" spc="15" dirty="0">
                <a:latin typeface="Palladio Uralic"/>
                <a:cs typeface="Microsoft Sans Serif"/>
              </a:rPr>
              <a:t> </a:t>
            </a:r>
            <a:r>
              <a:rPr lang="en-US" sz="2800" spc="-10" dirty="0">
                <a:latin typeface="Palladio Uralic"/>
                <a:cs typeface="Microsoft Sans Serif"/>
              </a:rPr>
              <a:t>analyze</a:t>
            </a:r>
            <a:r>
              <a:rPr lang="en-US" sz="2800" spc="20" dirty="0">
                <a:latin typeface="Palladio Uralic"/>
                <a:cs typeface="Microsoft Sans Serif"/>
              </a:rPr>
              <a:t> </a:t>
            </a:r>
            <a:r>
              <a:rPr lang="en-US" sz="2800" spc="-10" dirty="0">
                <a:latin typeface="Palladio Uralic"/>
                <a:cs typeface="Microsoft Sans Serif"/>
              </a:rPr>
              <a:t>and</a:t>
            </a:r>
            <a:r>
              <a:rPr lang="en-US" sz="2800" spc="15" dirty="0">
                <a:latin typeface="Palladio Uralic"/>
                <a:cs typeface="Microsoft Sans Serif"/>
              </a:rPr>
              <a:t> </a:t>
            </a:r>
            <a:r>
              <a:rPr lang="en-US" sz="2800" spc="-10" dirty="0">
                <a:latin typeface="Palladio Uralic"/>
                <a:cs typeface="Microsoft Sans Serif"/>
              </a:rPr>
              <a:t>apply</a:t>
            </a:r>
            <a:r>
              <a:rPr lang="en-US" sz="2800" spc="15" dirty="0">
                <a:latin typeface="Palladio Uralic"/>
                <a:cs typeface="Microsoft Sans Serif"/>
              </a:rPr>
              <a:t> </a:t>
            </a:r>
            <a:r>
              <a:rPr lang="en-US" sz="2800" spc="-10" dirty="0">
                <a:latin typeface="Palladio Uralic"/>
                <a:cs typeface="Microsoft Sans Serif"/>
              </a:rPr>
              <a:t>machine</a:t>
            </a:r>
            <a:r>
              <a:rPr lang="en-US" sz="2800" spc="20" dirty="0">
                <a:latin typeface="Palladio Uralic"/>
                <a:cs typeface="Microsoft Sans Serif"/>
              </a:rPr>
              <a:t> </a:t>
            </a:r>
            <a:r>
              <a:rPr lang="en-US" sz="2800" spc="-5" dirty="0">
                <a:latin typeface="Palladio Uralic"/>
                <a:cs typeface="Microsoft Sans Serif"/>
              </a:rPr>
              <a:t>learning</a:t>
            </a:r>
            <a:r>
              <a:rPr lang="en-US" sz="2800" spc="15" dirty="0">
                <a:latin typeface="Palladio Uralic"/>
                <a:cs typeface="Microsoft Sans Serif"/>
              </a:rPr>
              <a:t> </a:t>
            </a:r>
            <a:r>
              <a:rPr lang="en-US" sz="2800" spc="-10" dirty="0">
                <a:latin typeface="Palladio Uralic"/>
                <a:cs typeface="Microsoft Sans Serif"/>
              </a:rPr>
              <a:t>models </a:t>
            </a:r>
            <a:r>
              <a:rPr lang="en-US" sz="2800" spc="-275" dirty="0">
                <a:latin typeface="Palladio Uralic"/>
                <a:cs typeface="Microsoft Sans Serif"/>
              </a:rPr>
              <a:t> </a:t>
            </a:r>
            <a:r>
              <a:rPr lang="en-US" sz="2800" spc="-10" dirty="0">
                <a:latin typeface="Palladio Uralic"/>
                <a:cs typeface="Microsoft Sans Serif"/>
              </a:rPr>
              <a:t>and</a:t>
            </a:r>
            <a:r>
              <a:rPr lang="en-US" sz="2800" spc="5" dirty="0">
                <a:latin typeface="Palladio Uralic"/>
                <a:cs typeface="Microsoft Sans Serif"/>
              </a:rPr>
              <a:t> </a:t>
            </a:r>
            <a:r>
              <a:rPr lang="en-US" sz="2800" spc="-5" dirty="0">
                <a:latin typeface="Palladio Uralic"/>
                <a:cs typeface="Microsoft Sans Serif"/>
              </a:rPr>
              <a:t>algorithms</a:t>
            </a:r>
            <a:endParaRPr lang="en-US" sz="2800" dirty="0">
              <a:latin typeface="Palladio Uralic"/>
              <a:cs typeface="Microsoft Sans Serif"/>
            </a:endParaRPr>
          </a:p>
          <a:p>
            <a:pPr marL="623888" marR="172720" indent="-585788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3333B2"/>
              </a:buClr>
              <a:buFont typeface="Wingdings" panose="05000000000000000000" pitchFamily="2" charset="2"/>
              <a:buChar char="q"/>
            </a:pPr>
            <a:r>
              <a:rPr lang="en-US" sz="2800" spc="-10" dirty="0">
                <a:latin typeface="Palladio Uralic"/>
                <a:cs typeface="Microsoft Sans Serif"/>
              </a:rPr>
              <a:t>Mostly</a:t>
            </a:r>
            <a:r>
              <a:rPr lang="en-US" sz="2800" spc="15" dirty="0">
                <a:latin typeface="Palladio Uralic"/>
                <a:cs typeface="Microsoft Sans Serif"/>
              </a:rPr>
              <a:t> </a:t>
            </a:r>
            <a:r>
              <a:rPr lang="en-US" sz="2800" spc="-10" dirty="0">
                <a:latin typeface="Palladio Uralic"/>
                <a:cs typeface="Microsoft Sans Serif"/>
              </a:rPr>
              <a:t>theoretical</a:t>
            </a:r>
            <a:r>
              <a:rPr lang="en-US" sz="2800" spc="20" dirty="0">
                <a:latin typeface="Palladio Uralic"/>
                <a:cs typeface="Microsoft Sans Serif"/>
              </a:rPr>
              <a:t> </a:t>
            </a:r>
            <a:r>
              <a:rPr lang="en-US" sz="2800" spc="-5" dirty="0">
                <a:latin typeface="Palladio Uralic"/>
                <a:cs typeface="Microsoft Sans Serif"/>
              </a:rPr>
              <a:t>approaches</a:t>
            </a:r>
            <a:r>
              <a:rPr lang="en-US" sz="2800" spc="15" dirty="0">
                <a:latin typeface="Palladio Uralic"/>
                <a:cs typeface="Microsoft Sans Serif"/>
              </a:rPr>
              <a:t> </a:t>
            </a:r>
            <a:r>
              <a:rPr lang="en-US" sz="2800" spc="-10" dirty="0">
                <a:latin typeface="Palladio Uralic"/>
                <a:cs typeface="Microsoft Sans Serif"/>
              </a:rPr>
              <a:t>and</a:t>
            </a:r>
            <a:r>
              <a:rPr lang="en-US" sz="2800" spc="20" dirty="0">
                <a:latin typeface="Palladio Uralic"/>
                <a:cs typeface="Microsoft Sans Serif"/>
              </a:rPr>
              <a:t> </a:t>
            </a:r>
            <a:r>
              <a:rPr lang="en-US" sz="2800" spc="-10" dirty="0">
                <a:latin typeface="Palladio Uralic"/>
                <a:cs typeface="Microsoft Sans Serif"/>
              </a:rPr>
              <a:t>formal</a:t>
            </a:r>
            <a:r>
              <a:rPr lang="en-US" sz="2800" spc="15" dirty="0">
                <a:latin typeface="Palladio Uralic"/>
                <a:cs typeface="Microsoft Sans Serif"/>
              </a:rPr>
              <a:t> </a:t>
            </a:r>
            <a:r>
              <a:rPr lang="en-US" sz="2800" spc="-10" dirty="0">
                <a:latin typeface="Palladio Uralic"/>
                <a:cs typeface="Microsoft Sans Serif"/>
              </a:rPr>
              <a:t>proofs,</a:t>
            </a:r>
            <a:r>
              <a:rPr lang="en-US" sz="2800" spc="20" dirty="0">
                <a:latin typeface="Palladio Uralic"/>
                <a:cs typeface="Microsoft Sans Serif"/>
              </a:rPr>
              <a:t> </a:t>
            </a:r>
            <a:r>
              <a:rPr lang="en-US" sz="2800" spc="-10" dirty="0">
                <a:latin typeface="Palladio Uralic"/>
                <a:cs typeface="Microsoft Sans Serif"/>
              </a:rPr>
              <a:t>and</a:t>
            </a:r>
            <a:r>
              <a:rPr lang="en-US" sz="2800" spc="20" dirty="0">
                <a:latin typeface="Palladio Uralic"/>
                <a:cs typeface="Microsoft Sans Serif"/>
              </a:rPr>
              <a:t> </a:t>
            </a:r>
            <a:r>
              <a:rPr lang="en-US" sz="2800" spc="-10" dirty="0">
                <a:latin typeface="Palladio Uralic"/>
                <a:cs typeface="Microsoft Sans Serif"/>
              </a:rPr>
              <a:t>a </a:t>
            </a:r>
            <a:r>
              <a:rPr lang="en-US" sz="2800" spc="-280" dirty="0">
                <a:latin typeface="Palladio Uralic"/>
                <a:cs typeface="Microsoft Sans Serif"/>
              </a:rPr>
              <a:t> </a:t>
            </a:r>
            <a:r>
              <a:rPr lang="en-US" sz="2800" spc="-10" dirty="0">
                <a:latin typeface="Palladio Uralic"/>
                <a:cs typeface="Microsoft Sans Serif"/>
              </a:rPr>
              <a:t>little</a:t>
            </a:r>
            <a:r>
              <a:rPr lang="en-US" sz="2800" spc="5" dirty="0">
                <a:latin typeface="Palladio Uralic"/>
                <a:cs typeface="Microsoft Sans Serif"/>
              </a:rPr>
              <a:t> </a:t>
            </a:r>
            <a:r>
              <a:rPr lang="en-US" sz="2800" spc="-10" dirty="0">
                <a:latin typeface="Palladio Uralic"/>
                <a:cs typeface="Microsoft Sans Serif"/>
              </a:rPr>
              <a:t>implementation</a:t>
            </a:r>
            <a:endParaRPr lang="en-US" sz="2800" dirty="0">
              <a:latin typeface="Palladio Uralic"/>
              <a:cs typeface="Microsoft Sans Serif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478CB6-600B-4DE2-9C0E-539C67CB1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845F5A-061D-4825-9AE9-D7794091C6CF}" type="slidenum">
              <a:rPr kumimoji="0" lang="en-US" sz="16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6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15993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8D3EA1-3396-438E-8335-E4CFB142A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 Requirements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64D3B09-3FC2-4C41-8DA6-69119BA49E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47017" y="1562702"/>
            <a:ext cx="5225849" cy="1703447"/>
          </a:xfrm>
        </p:spPr>
        <p:txBody>
          <a:bodyPr>
            <a:normAutofit fontScale="92500" lnSpcReduction="10000"/>
          </a:bodyPr>
          <a:lstStyle/>
          <a:p>
            <a:r>
              <a:rPr lang="en-US" sz="3200" dirty="0"/>
              <a:t>Laptop with Extended Monitor</a:t>
            </a:r>
          </a:p>
          <a:p>
            <a:r>
              <a:rPr lang="en-US" sz="3200" dirty="0"/>
              <a:t>Highspeed Broadband connection</a:t>
            </a:r>
          </a:p>
          <a:p>
            <a:endParaRPr lang="en-US" sz="32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2342EB-6633-4BCB-8049-8F6B01AC5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5525E-992E-43FD-8139-31ACE6DB76DF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7" name="Picture 6" descr="Extra monitor">
            <a:extLst>
              <a:ext uri="{FF2B5EF4-FFF2-40B4-BE49-F238E27FC236}">
                <a16:creationId xmlns:a16="http://schemas.microsoft.com/office/drawing/2014/main" id="{71A58CD5-7CAA-4BDD-92B8-A67935AC1A3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166" y="1322866"/>
            <a:ext cx="5870834" cy="3483262"/>
          </a:xfrm>
          <a:prstGeom prst="rect">
            <a:avLst/>
          </a:prstGeom>
        </p:spPr>
      </p:pic>
      <p:pic>
        <p:nvPicPr>
          <p:cNvPr id="16" name="Picture 15" descr="A picture containing blue, game&#10;&#10;Description automatically generated">
            <a:extLst>
              <a:ext uri="{FF2B5EF4-FFF2-40B4-BE49-F238E27FC236}">
                <a16:creationId xmlns:a16="http://schemas.microsoft.com/office/drawing/2014/main" id="{B3C04A1D-9F19-4264-96E2-F747AC3E5F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7408" y="3738657"/>
            <a:ext cx="4342209" cy="3119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45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65431" y="270037"/>
            <a:ext cx="6586491" cy="1676603"/>
          </a:xfrm>
        </p:spPr>
        <p:txBody>
          <a:bodyPr>
            <a:normAutofit/>
          </a:bodyPr>
          <a:lstStyle/>
          <a:p>
            <a:r>
              <a:rPr lang="en-US" sz="5400" dirty="0"/>
              <a:t>Lecture Slides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8572A6-E713-486B-B09A-67B05A9B68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673"/>
          <a:stretch/>
        </p:blipFill>
        <p:spPr>
          <a:xfrm>
            <a:off x="0" y="10"/>
            <a:ext cx="4635571" cy="6857990"/>
          </a:xfrm>
          <a:prstGeom prst="rect">
            <a:avLst/>
          </a:prstGeom>
          <a:effectLst/>
        </p:spPr>
      </p:pic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965431" y="2438400"/>
            <a:ext cx="6742155" cy="3785419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sz="3200" dirty="0"/>
              <a:t>Lecture slides will be posted on the MS Team</a:t>
            </a:r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sz="3200" dirty="0"/>
              <a:t>Complete slides will be posted after class.</a:t>
            </a:r>
          </a:p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A1D028-84D0-40BB-861B-7EAC5A6E69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5525E-992E-43FD-8139-31ACE6DB76DF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0107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6|7.9|10.1|10"/>
</p:tagLst>
</file>

<file path=ppt/theme/theme1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1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C24A05C5-5169-4E9D-8422-F3997E534511}">
  <we:reference id="wa104379997" version="2.0.0.0" store="en-US" storeType="OMEX"/>
  <we:alternateReferences>
    <we:reference id="wa104379997" version="2.0.0.0" store="WA104379997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F1C14D68BF16D469450D4571A8F5587" ma:contentTypeVersion="2" ma:contentTypeDescription="Create a new document." ma:contentTypeScope="" ma:versionID="fc2a7950c307327ee447003d976a7056">
  <xsd:schema xmlns:xsd="http://www.w3.org/2001/XMLSchema" xmlns:xs="http://www.w3.org/2001/XMLSchema" xmlns:p="http://schemas.microsoft.com/office/2006/metadata/properties" xmlns:ns2="36240482-2e38-42d7-abf7-6d21cdedeaeb" targetNamespace="http://schemas.microsoft.com/office/2006/metadata/properties" ma:root="true" ma:fieldsID="de20274c9639fe6e1bb4d1fa01562301" ns2:_="">
    <xsd:import namespace="36240482-2e38-42d7-abf7-6d21cdedeae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6240482-2e38-42d7-abf7-6d21cdedeae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19102F3E-92DE-4269-A2EE-7A304634EACE}"/>
</file>

<file path=customXml/itemProps2.xml><?xml version="1.0" encoding="utf-8"?>
<ds:datastoreItem xmlns:ds="http://schemas.openxmlformats.org/officeDocument/2006/customXml" ds:itemID="{790633F7-B726-4484-B01D-1F2308A126B4}"/>
</file>

<file path=customXml/itemProps3.xml><?xml version="1.0" encoding="utf-8"?>
<ds:datastoreItem xmlns:ds="http://schemas.openxmlformats.org/officeDocument/2006/customXml" ds:itemID="{1CA518F0-3382-469F-ACD1-A2ED0C9B2E71}"/>
</file>

<file path=docProps/app.xml><?xml version="1.0" encoding="utf-8"?>
<Properties xmlns="http://schemas.openxmlformats.org/officeDocument/2006/extended-properties" xmlns:vt="http://schemas.openxmlformats.org/officeDocument/2006/docPropsVTypes">
  <TotalTime>5695</TotalTime>
  <Words>1352</Words>
  <Application>Microsoft Office PowerPoint</Application>
  <PresentationFormat>Widescreen</PresentationFormat>
  <Paragraphs>290</Paragraphs>
  <Slides>46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16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65" baseType="lpstr">
      <vt:lpstr>Arial</vt:lpstr>
      <vt:lpstr>Arial MT</vt:lpstr>
      <vt:lpstr>Berlin Sans FB</vt:lpstr>
      <vt:lpstr>Berlin Sans FB Demi</vt:lpstr>
      <vt:lpstr>Calibri</vt:lpstr>
      <vt:lpstr>Cambria</vt:lpstr>
      <vt:lpstr>Cambria Math</vt:lpstr>
      <vt:lpstr>Gill Sans MT</vt:lpstr>
      <vt:lpstr>Lucida Sans Unicode</vt:lpstr>
      <vt:lpstr>Microsoft Sans Serif</vt:lpstr>
      <vt:lpstr>Palladio Uralic</vt:lpstr>
      <vt:lpstr>Tahoma</vt:lpstr>
      <vt:lpstr>Times New Roman</vt:lpstr>
      <vt:lpstr>Trebuchet MS</vt:lpstr>
      <vt:lpstr>Verdana</vt:lpstr>
      <vt:lpstr>Wingdings</vt:lpstr>
      <vt:lpstr>2_Office Theme</vt:lpstr>
      <vt:lpstr>1_Office Theme</vt:lpstr>
      <vt:lpstr>PDF</vt:lpstr>
      <vt:lpstr>PowerPoint Presentation</vt:lpstr>
      <vt:lpstr>PowerPoint Presentation</vt:lpstr>
      <vt:lpstr>Course  Handout</vt:lpstr>
      <vt:lpstr>Textbook</vt:lpstr>
      <vt:lpstr>Software</vt:lpstr>
      <vt:lpstr>Who Should Take This Course?</vt:lpstr>
      <vt:lpstr>Learning Objective, Emphases and Expectations</vt:lpstr>
      <vt:lpstr>Hardware Requirements</vt:lpstr>
      <vt:lpstr>Lecture Slides</vt:lpstr>
      <vt:lpstr>Keys to Success</vt:lpstr>
      <vt:lpstr>Do’s and Don’ts concerning to online classes</vt:lpstr>
      <vt:lpstr>PowerPoint Presentation</vt:lpstr>
      <vt:lpstr>What is Learning ?</vt:lpstr>
      <vt:lpstr>Why do we need Machine Learning?</vt:lpstr>
      <vt:lpstr>What Is Machine Learning?</vt:lpstr>
      <vt:lpstr>PowerPoint Presentation</vt:lpstr>
      <vt:lpstr>PowerPoint Presentation</vt:lpstr>
      <vt:lpstr>Machine Learning Pipeline</vt:lpstr>
      <vt:lpstr>Task 1: Regression</vt:lpstr>
      <vt:lpstr>Task 2: Classification</vt:lpstr>
      <vt:lpstr>Task 3: Clustering</vt:lpstr>
      <vt:lpstr>PowerPoint Presentation</vt:lpstr>
      <vt:lpstr>Goal of the Course</vt:lpstr>
      <vt:lpstr>Key Topics</vt:lpstr>
      <vt:lpstr>What is Machine Learning?</vt:lpstr>
      <vt:lpstr>PowerPoint Presentation</vt:lpstr>
      <vt:lpstr>Detection of Diabetic Eye Disease</vt:lpstr>
      <vt:lpstr>Customers who bought this item also bought…</vt:lpstr>
      <vt:lpstr>Recommendations are key to personalization</vt:lpstr>
      <vt:lpstr>What customers bought together</vt:lpstr>
      <vt:lpstr>personalized predictions are made by learning from past data</vt:lpstr>
      <vt:lpstr>PowerPoint Presentation</vt:lpstr>
      <vt:lpstr>Lifecycle</vt:lpstr>
      <vt:lpstr>What Tools are available?</vt:lpstr>
      <vt:lpstr>Language for Machine Learning</vt:lpstr>
      <vt:lpstr>Python Stack For Data Science</vt:lpstr>
      <vt:lpstr>Language for Machine Learning</vt:lpstr>
      <vt:lpstr>PowerPoint Presentation</vt:lpstr>
      <vt:lpstr>Types of machine learning tools</vt:lpstr>
      <vt:lpstr>PowerPoint Presentation</vt:lpstr>
      <vt:lpstr>PowerPoint Presentation</vt:lpstr>
      <vt:lpstr>PowerPoint Presentation</vt:lpstr>
      <vt:lpstr>Unsupervised Learning</vt:lpstr>
      <vt:lpstr>PowerPoint Presentation</vt:lpstr>
      <vt:lpstr>PowerPoint Presentation</vt:lpstr>
      <vt:lpstr>Top Machine Learning Algorithms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mahesh</dc:creator>
  <cp:lastModifiedBy>mahesh</cp:lastModifiedBy>
  <cp:revision>109</cp:revision>
  <dcterms:created xsi:type="dcterms:W3CDTF">2021-06-18T05:04:03Z</dcterms:created>
  <dcterms:modified xsi:type="dcterms:W3CDTF">2021-08-05T05:48:34Z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0x0101006F1C14D68BF16D469450D4571A8F5587</vt:lpwstr>
  </property>
</Properties>
</file>